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8" r:id="rId2"/>
    <p:sldId id="320" r:id="rId3"/>
    <p:sldId id="325" r:id="rId4"/>
    <p:sldId id="329" r:id="rId5"/>
    <p:sldId id="330" r:id="rId6"/>
    <p:sldId id="331" r:id="rId7"/>
    <p:sldId id="335" r:id="rId8"/>
    <p:sldId id="348" r:id="rId9"/>
    <p:sldId id="332" r:id="rId10"/>
    <p:sldId id="349" r:id="rId11"/>
    <p:sldId id="344" r:id="rId12"/>
    <p:sldId id="345" r:id="rId13"/>
    <p:sldId id="321" r:id="rId14"/>
    <p:sldId id="328" r:id="rId15"/>
    <p:sldId id="323" r:id="rId16"/>
    <p:sldId id="319" r:id="rId17"/>
    <p:sldId id="326" r:id="rId18"/>
    <p:sldId id="314" r:id="rId19"/>
  </p:sldIdLst>
  <p:sldSz cx="9144000" cy="6858000" type="screen4x3"/>
  <p:notesSz cx="7010400" cy="9296400"/>
  <p:defaultTextStyle>
    <a:defPPr>
      <a:defRPr lang="en-US"/>
    </a:defPPr>
    <a:lvl1pPr marL="0" algn="l" defTabSz="914265" rtl="0" eaLnBrk="1" latinLnBrk="0" hangingPunct="1">
      <a:defRPr sz="1799" kern="1200">
        <a:solidFill>
          <a:schemeClr val="tx1"/>
        </a:solidFill>
        <a:latin typeface="+mn-lt"/>
        <a:ea typeface="+mn-ea"/>
        <a:cs typeface="+mn-cs"/>
      </a:defRPr>
    </a:lvl1pPr>
    <a:lvl2pPr marL="457132" algn="l" defTabSz="914265" rtl="0" eaLnBrk="1" latinLnBrk="0" hangingPunct="1">
      <a:defRPr sz="1799" kern="1200">
        <a:solidFill>
          <a:schemeClr val="tx1"/>
        </a:solidFill>
        <a:latin typeface="+mn-lt"/>
        <a:ea typeface="+mn-ea"/>
        <a:cs typeface="+mn-cs"/>
      </a:defRPr>
    </a:lvl2pPr>
    <a:lvl3pPr marL="914265" algn="l" defTabSz="914265" rtl="0" eaLnBrk="1" latinLnBrk="0" hangingPunct="1">
      <a:defRPr sz="1799" kern="1200">
        <a:solidFill>
          <a:schemeClr val="tx1"/>
        </a:solidFill>
        <a:latin typeface="+mn-lt"/>
        <a:ea typeface="+mn-ea"/>
        <a:cs typeface="+mn-cs"/>
      </a:defRPr>
    </a:lvl3pPr>
    <a:lvl4pPr marL="1371397" algn="l" defTabSz="914265" rtl="0" eaLnBrk="1" latinLnBrk="0" hangingPunct="1">
      <a:defRPr sz="1799" kern="1200">
        <a:solidFill>
          <a:schemeClr val="tx1"/>
        </a:solidFill>
        <a:latin typeface="+mn-lt"/>
        <a:ea typeface="+mn-ea"/>
        <a:cs typeface="+mn-cs"/>
      </a:defRPr>
    </a:lvl4pPr>
    <a:lvl5pPr marL="1828530" algn="l" defTabSz="914265" rtl="0" eaLnBrk="1" latinLnBrk="0" hangingPunct="1">
      <a:defRPr sz="1799" kern="1200">
        <a:solidFill>
          <a:schemeClr val="tx1"/>
        </a:solidFill>
        <a:latin typeface="+mn-lt"/>
        <a:ea typeface="+mn-ea"/>
        <a:cs typeface="+mn-cs"/>
      </a:defRPr>
    </a:lvl5pPr>
    <a:lvl6pPr marL="2285662" algn="l" defTabSz="914265" rtl="0" eaLnBrk="1" latinLnBrk="0" hangingPunct="1">
      <a:defRPr sz="1799" kern="1200">
        <a:solidFill>
          <a:schemeClr val="tx1"/>
        </a:solidFill>
        <a:latin typeface="+mn-lt"/>
        <a:ea typeface="+mn-ea"/>
        <a:cs typeface="+mn-cs"/>
      </a:defRPr>
    </a:lvl6pPr>
    <a:lvl7pPr marL="2742795" algn="l" defTabSz="914265" rtl="0" eaLnBrk="1" latinLnBrk="0" hangingPunct="1">
      <a:defRPr sz="1799" kern="1200">
        <a:solidFill>
          <a:schemeClr val="tx1"/>
        </a:solidFill>
        <a:latin typeface="+mn-lt"/>
        <a:ea typeface="+mn-ea"/>
        <a:cs typeface="+mn-cs"/>
      </a:defRPr>
    </a:lvl7pPr>
    <a:lvl8pPr marL="3199927" algn="l" defTabSz="914265" rtl="0" eaLnBrk="1" latinLnBrk="0" hangingPunct="1">
      <a:defRPr sz="1799" kern="1200">
        <a:solidFill>
          <a:schemeClr val="tx1"/>
        </a:solidFill>
        <a:latin typeface="+mn-lt"/>
        <a:ea typeface="+mn-ea"/>
        <a:cs typeface="+mn-cs"/>
      </a:defRPr>
    </a:lvl8pPr>
    <a:lvl9pPr marL="3657060" algn="l" defTabSz="914265" rtl="0" eaLnBrk="1" latinLnBrk="0" hangingPunct="1">
      <a:defRPr sz="179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ughes Doucet, Jennifer" initials="CBSA" lastIdx="4" clrIdx="0">
    <p:extLst>
      <p:ext uri="{19B8F6BF-5375-455C-9EA6-DF929625EA0E}">
        <p15:presenceInfo xmlns:p15="http://schemas.microsoft.com/office/powerpoint/2012/main" userId="Hughes Doucet, Jennifer" providerId="None"/>
      </p:ext>
    </p:extLst>
  </p:cmAuthor>
  <p:cmAuthor id="2" name="Cassidy, Debbie" initials="CD" lastIdx="4" clrIdx="1">
    <p:extLst>
      <p:ext uri="{19B8F6BF-5375-455C-9EA6-DF929625EA0E}">
        <p15:presenceInfo xmlns:p15="http://schemas.microsoft.com/office/powerpoint/2012/main" userId="Cassidy, Debbi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9900FF"/>
    <a:srgbClr val="008A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9796" autoAdjust="0"/>
  </p:normalViewPr>
  <p:slideViewPr>
    <p:cSldViewPr snapToGrid="0">
      <p:cViewPr varScale="1">
        <p:scale>
          <a:sx n="88" d="100"/>
          <a:sy n="88" d="100"/>
        </p:scale>
        <p:origin x="600" y="84"/>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F951E3AB-E37B-4FE8-BC22-4B30E431FE44}" type="datetimeFigureOut">
              <a:rPr lang="en-CA" smtClean="0"/>
              <a:t>2018-10-11</a:t>
            </a:fld>
            <a:endParaRPr lang="en-CA"/>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055BC46A-CCB3-4C27-9764-22CBCBA6EDC5}" type="slidenum">
              <a:rPr lang="en-CA" smtClean="0"/>
              <a:t>‹#›</a:t>
            </a:fld>
            <a:endParaRPr lang="en-CA"/>
          </a:p>
        </p:txBody>
      </p:sp>
    </p:spTree>
    <p:extLst>
      <p:ext uri="{BB962C8B-B14F-4D97-AF65-F5344CB8AC3E}">
        <p14:creationId xmlns:p14="http://schemas.microsoft.com/office/powerpoint/2010/main" val="584801821"/>
      </p:ext>
    </p:extLst>
  </p:cSld>
  <p:clrMap bg1="lt1" tx1="dk1" bg2="lt2" tx2="dk2" accent1="accent1" accent2="accent2" accent3="accent3" accent4="accent4" accent5="accent5" accent6="accent6" hlink="hlink" folHlink="folHlink"/>
  <p:notesStyle>
    <a:lvl1pPr marL="0" algn="l" defTabSz="914265" rtl="0" eaLnBrk="1" latinLnBrk="0" hangingPunct="1">
      <a:defRPr sz="1200" kern="1200">
        <a:solidFill>
          <a:schemeClr val="tx1"/>
        </a:solidFill>
        <a:latin typeface="+mn-lt"/>
        <a:ea typeface="+mn-ea"/>
        <a:cs typeface="+mn-cs"/>
      </a:defRPr>
    </a:lvl1pPr>
    <a:lvl2pPr marL="457132" algn="l" defTabSz="914265" rtl="0" eaLnBrk="1" latinLnBrk="0" hangingPunct="1">
      <a:defRPr sz="1200" kern="1200">
        <a:solidFill>
          <a:schemeClr val="tx1"/>
        </a:solidFill>
        <a:latin typeface="+mn-lt"/>
        <a:ea typeface="+mn-ea"/>
        <a:cs typeface="+mn-cs"/>
      </a:defRPr>
    </a:lvl2pPr>
    <a:lvl3pPr marL="914265" algn="l" defTabSz="914265" rtl="0" eaLnBrk="1" latinLnBrk="0" hangingPunct="1">
      <a:defRPr sz="1200" kern="1200">
        <a:solidFill>
          <a:schemeClr val="tx1"/>
        </a:solidFill>
        <a:latin typeface="+mn-lt"/>
        <a:ea typeface="+mn-ea"/>
        <a:cs typeface="+mn-cs"/>
      </a:defRPr>
    </a:lvl3pPr>
    <a:lvl4pPr marL="1371397" algn="l" defTabSz="914265" rtl="0" eaLnBrk="1" latinLnBrk="0" hangingPunct="1">
      <a:defRPr sz="1200" kern="1200">
        <a:solidFill>
          <a:schemeClr val="tx1"/>
        </a:solidFill>
        <a:latin typeface="+mn-lt"/>
        <a:ea typeface="+mn-ea"/>
        <a:cs typeface="+mn-cs"/>
      </a:defRPr>
    </a:lvl4pPr>
    <a:lvl5pPr marL="1828530" algn="l" defTabSz="914265" rtl="0" eaLnBrk="1" latinLnBrk="0" hangingPunct="1">
      <a:defRPr sz="1200" kern="1200">
        <a:solidFill>
          <a:schemeClr val="tx1"/>
        </a:solidFill>
        <a:latin typeface="+mn-lt"/>
        <a:ea typeface="+mn-ea"/>
        <a:cs typeface="+mn-cs"/>
      </a:defRPr>
    </a:lvl5pPr>
    <a:lvl6pPr marL="2285662" algn="l" defTabSz="914265" rtl="0" eaLnBrk="1" latinLnBrk="0" hangingPunct="1">
      <a:defRPr sz="1200" kern="1200">
        <a:solidFill>
          <a:schemeClr val="tx1"/>
        </a:solidFill>
        <a:latin typeface="+mn-lt"/>
        <a:ea typeface="+mn-ea"/>
        <a:cs typeface="+mn-cs"/>
      </a:defRPr>
    </a:lvl6pPr>
    <a:lvl7pPr marL="2742795" algn="l" defTabSz="914265" rtl="0" eaLnBrk="1" latinLnBrk="0" hangingPunct="1">
      <a:defRPr sz="1200" kern="1200">
        <a:solidFill>
          <a:schemeClr val="tx1"/>
        </a:solidFill>
        <a:latin typeface="+mn-lt"/>
        <a:ea typeface="+mn-ea"/>
        <a:cs typeface="+mn-cs"/>
      </a:defRPr>
    </a:lvl7pPr>
    <a:lvl8pPr marL="3199927" algn="l" defTabSz="914265" rtl="0" eaLnBrk="1" latinLnBrk="0" hangingPunct="1">
      <a:defRPr sz="1200" kern="1200">
        <a:solidFill>
          <a:schemeClr val="tx1"/>
        </a:solidFill>
        <a:latin typeface="+mn-lt"/>
        <a:ea typeface="+mn-ea"/>
        <a:cs typeface="+mn-cs"/>
      </a:defRPr>
    </a:lvl8pPr>
    <a:lvl9pPr marL="3657060" algn="l" defTabSz="91426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055BC46A-CCB3-4C27-9764-22CBCBA6EDC5}" type="slidenum">
              <a:rPr lang="en-CA" smtClean="0">
                <a:solidFill>
                  <a:prstClr val="black"/>
                </a:solidFill>
              </a:rPr>
              <a:pPr/>
              <a:t>2</a:t>
            </a:fld>
            <a:endParaRPr lang="en-CA">
              <a:solidFill>
                <a:prstClr val="black"/>
              </a:solidFill>
            </a:endParaRPr>
          </a:p>
        </p:txBody>
      </p:sp>
    </p:spTree>
    <p:extLst>
      <p:ext uri="{BB962C8B-B14F-4D97-AF65-F5344CB8AC3E}">
        <p14:creationId xmlns:p14="http://schemas.microsoft.com/office/powerpoint/2010/main" val="2598978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055BC46A-CCB3-4C27-9764-22CBCBA6EDC5}" type="slidenum">
              <a:rPr lang="en-CA" smtClean="0">
                <a:solidFill>
                  <a:prstClr val="black"/>
                </a:solidFill>
              </a:rPr>
              <a:pPr/>
              <a:t>3</a:t>
            </a:fld>
            <a:endParaRPr lang="en-CA">
              <a:solidFill>
                <a:prstClr val="black"/>
              </a:solidFill>
            </a:endParaRPr>
          </a:p>
        </p:txBody>
      </p:sp>
    </p:spTree>
    <p:extLst>
      <p:ext uri="{BB962C8B-B14F-4D97-AF65-F5344CB8AC3E}">
        <p14:creationId xmlns:p14="http://schemas.microsoft.com/office/powerpoint/2010/main" val="35029669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Header Placeholder 3"/>
          <p:cNvSpPr>
            <a:spLocks noGrp="1"/>
          </p:cNvSpPr>
          <p:nvPr>
            <p:ph type="hdr" sz="quarter" idx="10"/>
          </p:nvPr>
        </p:nvSpPr>
        <p:spPr/>
        <p:txBody>
          <a:bodyPr/>
          <a:lstStyle/>
          <a:p>
            <a:endParaRPr lang="en-CA"/>
          </a:p>
        </p:txBody>
      </p:sp>
      <p:sp>
        <p:nvSpPr>
          <p:cNvPr id="5" name="Slide Number Placeholder 4"/>
          <p:cNvSpPr>
            <a:spLocks noGrp="1"/>
          </p:cNvSpPr>
          <p:nvPr>
            <p:ph type="sldNum" sz="quarter" idx="11"/>
          </p:nvPr>
        </p:nvSpPr>
        <p:spPr/>
        <p:txBody>
          <a:bodyPr/>
          <a:lstStyle/>
          <a:p>
            <a:fld id="{9EF09477-6DBC-46FD-AD25-07D50EC2FD9B}" type="slidenum">
              <a:rPr lang="en-CA" smtClean="0"/>
              <a:pPr/>
              <a:t>18</a:t>
            </a:fld>
            <a:endParaRPr lang="en-CA"/>
          </a:p>
        </p:txBody>
      </p:sp>
    </p:spTree>
    <p:extLst>
      <p:ext uri="{BB962C8B-B14F-4D97-AF65-F5344CB8AC3E}">
        <p14:creationId xmlns:p14="http://schemas.microsoft.com/office/powerpoint/2010/main" val="38153040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1" name="Rectangle 20"/>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46"/>
          </a:p>
        </p:txBody>
      </p:sp>
      <p:pic>
        <p:nvPicPr>
          <p:cNvPr id="1026" name="Picture 2" descr="G:\CD-DC\ISCD-DCSI\MCS (under construction)\C&amp;Tech Services\Corporate_Identity\Corporate ID current (2013 )\CorporateTemplates\Presentations\signature en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24155" y="221095"/>
            <a:ext cx="2928938" cy="274638"/>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G:\CD-DC\ISCD-DCSI\MCS (under construction)\C&amp;Tech Services\Corporate_Identity\Corporate ID current (2013 )\CorporateTemplates\Presentations\bottom eng.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6365" y="5826992"/>
            <a:ext cx="8686800" cy="231775"/>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3" descr="G:\CD-DC\ISCD-DCSI\MCS (under construction)\C&amp;Tech Services\Corporate_Identity\Corporate ID current (2013 )\CorporateTemplates\Presentations\top bar.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28600" y="657225"/>
            <a:ext cx="8686800" cy="4572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G:\CD-DC\ISCD-DCSI\MCS (under construction)\C&amp;Tech Services\Corporate_Identity\Corporate ID current (2013 )\CorporateTemplates\Presentations\badge and motto eng.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5246428" y="1433917"/>
            <a:ext cx="3108325" cy="4114801"/>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6" descr="G:\CD-DC\ISCD-DCSI\MCS (under construction)\C&amp;Tech Services\Corporate_Identity\Corporate ID current (2013 )\CorporateTemplates\Presentations\wm.png"/>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7486650" y="6264275"/>
            <a:ext cx="1466850" cy="368300"/>
          </a:xfrm>
          <a:prstGeom prst="rect">
            <a:avLst/>
          </a:prstGeom>
          <a:noFill/>
          <a:extLst>
            <a:ext uri="{909E8E84-426E-40DD-AFC4-6F175D3DCCD1}">
              <a14:hiddenFill xmlns:a14="http://schemas.microsoft.com/office/drawing/2010/main">
                <a:solidFill>
                  <a:srgbClr val="FFFFFF"/>
                </a:solidFill>
              </a14:hiddenFill>
            </a:ext>
          </a:extLst>
        </p:spPr>
      </p:pic>
      <p:sp>
        <p:nvSpPr>
          <p:cNvPr id="22" name="Rectangle 2"/>
          <p:cNvSpPr>
            <a:spLocks noGrp="1" noChangeArrowheads="1"/>
          </p:cNvSpPr>
          <p:nvPr>
            <p:ph type="ctrTitle"/>
          </p:nvPr>
        </p:nvSpPr>
        <p:spPr>
          <a:xfrm>
            <a:off x="755576" y="2204864"/>
            <a:ext cx="4176463" cy="1872208"/>
          </a:xfrm>
          <a:prstGeom prst="rect">
            <a:avLst/>
          </a:prstGeom>
        </p:spPr>
        <p:txBody>
          <a:bodyPr/>
          <a:lstStyle>
            <a:lvl1pPr marL="0" indent="0" algn="l">
              <a:defRPr sz="4400" b="1"/>
            </a:lvl1pPr>
          </a:lstStyle>
          <a:p>
            <a:pPr lvl="0"/>
            <a:r>
              <a:rPr lang="en-US" noProof="0"/>
              <a:t>Click to edit Master title style</a:t>
            </a:r>
            <a:endParaRPr lang="en-US" noProof="0" dirty="0"/>
          </a:p>
        </p:txBody>
      </p:sp>
    </p:spTree>
    <p:extLst>
      <p:ext uri="{BB962C8B-B14F-4D97-AF65-F5344CB8AC3E}">
        <p14:creationId xmlns:p14="http://schemas.microsoft.com/office/powerpoint/2010/main" val="2682055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CA"/>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a:xfrm>
            <a:off x="457201" y="6356351"/>
            <a:ext cx="2133600" cy="365125"/>
          </a:xfrm>
          <a:prstGeom prst="rect">
            <a:avLst/>
          </a:prstGeom>
        </p:spPr>
        <p:txBody>
          <a:bodyPr/>
          <a:lstStyle/>
          <a:p>
            <a:fld id="{4F667823-5916-4732-9AED-446A93FE0E0E}" type="datetime1">
              <a:rPr lang="en-CA" smtClean="0"/>
              <a:t>2018-10-11</a:t>
            </a:fld>
            <a:endParaRPr lang="en-CA"/>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endParaRPr lang="en-CA"/>
          </a:p>
        </p:txBody>
      </p:sp>
      <p:sp>
        <p:nvSpPr>
          <p:cNvPr id="6" name="Slide Number Placeholder 5"/>
          <p:cNvSpPr>
            <a:spLocks noGrp="1"/>
          </p:cNvSpPr>
          <p:nvPr>
            <p:ph type="sldNum" sz="quarter" idx="12"/>
          </p:nvPr>
        </p:nvSpPr>
        <p:spPr>
          <a:xfrm>
            <a:off x="6553200" y="6356351"/>
            <a:ext cx="2133600" cy="365125"/>
          </a:xfrm>
          <a:prstGeom prst="rect">
            <a:avLst/>
          </a:prstGeom>
        </p:spPr>
        <p:txBody>
          <a:bodyPr/>
          <a:lstStyle/>
          <a:p>
            <a:fld id="{B69EC3F8-1EC0-4DA5-A16B-EBFF518C9CB7}" type="slidenum">
              <a:rPr lang="en-CA" smtClean="0"/>
              <a:t>‹#›</a:t>
            </a:fld>
            <a:endParaRPr lang="en-CA"/>
          </a:p>
        </p:txBody>
      </p:sp>
    </p:spTree>
    <p:extLst>
      <p:ext uri="{BB962C8B-B14F-4D97-AF65-F5344CB8AC3E}">
        <p14:creationId xmlns:p14="http://schemas.microsoft.com/office/powerpoint/2010/main" val="913810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a:prstGeom prst="rect">
            <a:avLst/>
          </a:prstGeo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9"/>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a:xfrm>
            <a:off x="457201" y="6356351"/>
            <a:ext cx="2133600" cy="365125"/>
          </a:xfrm>
          <a:prstGeom prst="rect">
            <a:avLst/>
          </a:prstGeom>
        </p:spPr>
        <p:txBody>
          <a:bodyPr/>
          <a:lstStyle/>
          <a:p>
            <a:fld id="{DDA8B946-A983-402E-AF39-96F169F758DC}" type="datetime1">
              <a:rPr lang="en-CA" smtClean="0"/>
              <a:t>2018-10-11</a:t>
            </a:fld>
            <a:endParaRPr lang="en-CA"/>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endParaRPr lang="en-CA"/>
          </a:p>
        </p:txBody>
      </p:sp>
      <p:sp>
        <p:nvSpPr>
          <p:cNvPr id="6" name="Slide Number Placeholder 5"/>
          <p:cNvSpPr>
            <a:spLocks noGrp="1"/>
          </p:cNvSpPr>
          <p:nvPr>
            <p:ph type="sldNum" sz="quarter" idx="12"/>
          </p:nvPr>
        </p:nvSpPr>
        <p:spPr>
          <a:xfrm>
            <a:off x="6553200" y="6356351"/>
            <a:ext cx="2133600" cy="365125"/>
          </a:xfrm>
          <a:prstGeom prst="rect">
            <a:avLst/>
          </a:prstGeom>
        </p:spPr>
        <p:txBody>
          <a:bodyPr/>
          <a:lstStyle/>
          <a:p>
            <a:fld id="{B69EC3F8-1EC0-4DA5-A16B-EBFF518C9CB7}" type="slidenum">
              <a:rPr lang="en-CA" smtClean="0"/>
              <a:t>‹#›</a:t>
            </a:fld>
            <a:endParaRPr lang="en-CA"/>
          </a:p>
        </p:txBody>
      </p:sp>
    </p:spTree>
    <p:extLst>
      <p:ext uri="{BB962C8B-B14F-4D97-AF65-F5344CB8AC3E}">
        <p14:creationId xmlns:p14="http://schemas.microsoft.com/office/powerpoint/2010/main" val="288206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27" y="1"/>
            <a:ext cx="9294653" cy="6861103"/>
          </a:xfrm>
          <a:prstGeom prst="rect">
            <a:avLst/>
          </a:prstGeom>
        </p:spPr>
      </p:pic>
      <p:sp>
        <p:nvSpPr>
          <p:cNvPr id="3" name="Content Placeholder 2"/>
          <p:cNvSpPr>
            <a:spLocks noGrp="1"/>
          </p:cNvSpPr>
          <p:nvPr>
            <p:ph idx="1"/>
          </p:nvPr>
        </p:nvSpPr>
        <p:spPr>
          <a:xfrm>
            <a:off x="4571998" y="908720"/>
            <a:ext cx="4114801" cy="496855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pic>
        <p:nvPicPr>
          <p:cNvPr id="7" name="Picture 5" descr="G:\CD-DC\ISCD-DCSI\MCS (under construction)\C&amp;Tech Services\Corporate_Identity\Corporate ID current (2013 )\CorporateTemplates\Presentations\bottom en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6365" y="6381328"/>
            <a:ext cx="8686800" cy="2317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G:\CD-DC\ISCD-DCSI\MCS (under construction)\C&amp;Tech Services\Corporate_Identity\Corporate ID current (2013 )\CorporateTemplates\Presentations\top bar.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599" y="116632"/>
            <a:ext cx="8686800" cy="457200"/>
          </a:xfrm>
          <a:prstGeom prst="rect">
            <a:avLst/>
          </a:prstGeom>
          <a:noFill/>
          <a:extLst>
            <a:ext uri="{909E8E84-426E-40DD-AFC4-6F175D3DCCD1}">
              <a14:hiddenFill xmlns:a14="http://schemas.microsoft.com/office/drawing/2010/main">
                <a:solidFill>
                  <a:srgbClr val="FFFFFF"/>
                </a:solidFill>
              </a14:hiddenFill>
            </a:ext>
          </a:extLst>
        </p:spPr>
      </p:pic>
      <p:sp>
        <p:nvSpPr>
          <p:cNvPr id="4" name="Date Placeholder 3"/>
          <p:cNvSpPr>
            <a:spLocks noGrp="1"/>
          </p:cNvSpPr>
          <p:nvPr>
            <p:ph type="dt" sz="half" idx="10"/>
          </p:nvPr>
        </p:nvSpPr>
        <p:spPr>
          <a:xfrm>
            <a:off x="457201" y="6356352"/>
            <a:ext cx="2133600" cy="256752"/>
          </a:xfrm>
          <a:prstGeom prst="rect">
            <a:avLst/>
          </a:prstGeom>
        </p:spPr>
        <p:txBody>
          <a:bodyPr/>
          <a:lstStyle/>
          <a:p>
            <a:pPr>
              <a:defRPr/>
            </a:pPr>
            <a:r>
              <a:rPr lang="en-US"/>
              <a:t>DRAFT</a:t>
            </a:r>
            <a:endParaRPr lang="en-CA" dirty="0"/>
          </a:p>
        </p:txBody>
      </p:sp>
      <p:sp>
        <p:nvSpPr>
          <p:cNvPr id="6" name="Slide Number Placeholder 5"/>
          <p:cNvSpPr>
            <a:spLocks noGrp="1"/>
          </p:cNvSpPr>
          <p:nvPr>
            <p:ph type="sldNum" sz="quarter" idx="12"/>
          </p:nvPr>
        </p:nvSpPr>
        <p:spPr>
          <a:xfrm>
            <a:off x="6553200" y="6356352"/>
            <a:ext cx="2133600" cy="256752"/>
          </a:xfrm>
          <a:prstGeom prst="rect">
            <a:avLst/>
          </a:prstGeom>
        </p:spPr>
        <p:txBody>
          <a:bodyPr/>
          <a:lstStyle>
            <a:lvl1pPr>
              <a:defRPr>
                <a:solidFill>
                  <a:schemeClr val="bg1"/>
                </a:solidFill>
              </a:defRPr>
            </a:lvl1pPr>
          </a:lstStyle>
          <a:p>
            <a:pPr>
              <a:defRPr/>
            </a:pPr>
            <a:fld id="{941159FD-1182-41B6-85FC-330AE62E8798}" type="slidenum">
              <a:rPr lang="en-CA" smtClean="0"/>
              <a:pPr>
                <a:defRPr/>
              </a:pPr>
              <a:t>‹#›</a:t>
            </a:fld>
            <a:endParaRPr lang="en-CA"/>
          </a:p>
        </p:txBody>
      </p:sp>
      <p:pic>
        <p:nvPicPr>
          <p:cNvPr id="10"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5088" y="0"/>
            <a:ext cx="9294176" cy="6861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5" descr="G:\CD-DC\ISCD-DCSI\MCS (under construction)\C&amp;Tech Services\Corporate_Identity\Corporate ID current (2013 )\CorporateTemplates\Presentations\bottom eng.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35990" y="6381254"/>
            <a:ext cx="8687515" cy="232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3" descr="G:\CD-DC\ISCD-DCSI\MCS (under construction)\C&amp;Tech Services\Corporate_Identity\Corporate ID current (2013 )\CorporateTemplates\Presentations\top bar.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28839" y="116803"/>
            <a:ext cx="8686323" cy="456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4344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23" name="Rectangle 2"/>
          <p:cNvSpPr>
            <a:spLocks noGrp="1" noChangeArrowheads="1"/>
          </p:cNvSpPr>
          <p:nvPr>
            <p:ph type="title"/>
          </p:nvPr>
        </p:nvSpPr>
        <p:spPr bwMode="auto">
          <a:xfrm>
            <a:off x="457200" y="836613"/>
            <a:ext cx="82296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defRPr sz="2800"/>
            </a:lvl1pPr>
          </a:lstStyle>
          <a:p>
            <a:pPr lvl="0"/>
            <a:r>
              <a:rPr lang="en-US"/>
              <a:t>Click to edit Master title style</a:t>
            </a:r>
            <a:endParaRPr lang="en-CA" dirty="0"/>
          </a:p>
        </p:txBody>
      </p:sp>
      <p:sp>
        <p:nvSpPr>
          <p:cNvPr id="24" name="Rectangle 6"/>
          <p:cNvSpPr txBox="1">
            <a:spLocks noChangeArrowheads="1"/>
          </p:cNvSpPr>
          <p:nvPr userDrawn="1"/>
        </p:nvSpPr>
        <p:spPr bwMode="auto">
          <a:xfrm>
            <a:off x="6553200" y="63817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CA"/>
            </a:defPPr>
            <a:lvl1pPr algn="r" rtl="0" fontAlgn="base">
              <a:spcBef>
                <a:spcPct val="0"/>
              </a:spcBef>
              <a:spcAft>
                <a:spcPct val="0"/>
              </a:spcAft>
              <a:defRPr sz="1100" kern="1200">
                <a:solidFill>
                  <a:schemeClr val="bg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08ACC6B-761E-44E5-B80B-A19261193283}" type="slidenum">
              <a:rPr kumimoji="0" lang="en-US" sz="1100" b="0" i="0" u="none" strike="noStrike" kern="1200" cap="none" spc="0" normalizeH="0" baseline="0" noProof="0" smtClean="0">
                <a:ln>
                  <a:noFill/>
                </a:ln>
                <a:solidFill>
                  <a:srgbClr val="FFFFFF"/>
                </a:solidFill>
                <a:effectLst/>
                <a:uLnTx/>
                <a:uFillTx/>
                <a:latin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100" b="0" i="0" u="none" strike="noStrike" kern="1200" cap="none" spc="0" normalizeH="0" baseline="0" noProof="0" dirty="0">
              <a:ln>
                <a:noFill/>
              </a:ln>
              <a:solidFill>
                <a:srgbClr val="FFFFFF"/>
              </a:solidFill>
              <a:effectLst/>
              <a:uLnTx/>
              <a:uFillTx/>
              <a:latin typeface="Arial" charset="0"/>
            </a:endParaRPr>
          </a:p>
        </p:txBody>
      </p:sp>
    </p:spTree>
    <p:extLst>
      <p:ext uri="{BB962C8B-B14F-4D97-AF65-F5344CB8AC3E}">
        <p14:creationId xmlns:p14="http://schemas.microsoft.com/office/powerpoint/2010/main" val="735800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pic>
        <p:nvPicPr>
          <p:cNvPr id="21" name="Picture 2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85215"/>
            <a:ext cx="9144000" cy="6472786"/>
          </a:xfrm>
          <a:prstGeom prst="rect">
            <a:avLst/>
          </a:prstGeom>
        </p:spPr>
      </p:pic>
      <p:pic>
        <p:nvPicPr>
          <p:cNvPr id="22" name="Picture 2" descr="G:\CD-DC\ISCD-DCSI\MCS (under construction)\C&amp;Tech Services\Corporate_Identity\Corporate ID current (2013 )\CorporateTemplates\Presentations\top bar.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19075" y="238125"/>
            <a:ext cx="8686800" cy="4572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p:cNvPicPr>
            <a:picLocks noChangeAspect="1" noChangeArrowheads="1"/>
          </p:cNvPicPr>
          <p:nvPr userDrawn="1"/>
        </p:nvPicPr>
        <p:blipFill>
          <a:blip r:embed="rId4">
            <a:extLst>
              <a:ext uri="{28A0092B-C50C-407E-A947-70E740481C1C}">
                <a14:useLocalDpi xmlns:a14="http://schemas.microsoft.com/office/drawing/2010/main" val="0"/>
              </a:ext>
            </a:extLst>
          </a:blip>
          <a:stretch>
            <a:fillRect/>
          </a:stretch>
        </p:blipFill>
        <p:spPr bwMode="auto">
          <a:xfrm>
            <a:off x="226582" y="6398552"/>
            <a:ext cx="8686800" cy="231647"/>
          </a:xfrm>
          <a:prstGeom prst="rect">
            <a:avLst/>
          </a:prstGeom>
          <a:noFill/>
          <a:extLst>
            <a:ext uri="{909E8E84-426E-40DD-AFC4-6F175D3DCCD1}">
              <a14:hiddenFill xmlns:a14="http://schemas.microsoft.com/office/drawing/2010/main">
                <a:solidFill>
                  <a:srgbClr val="FFFFFF"/>
                </a:solidFill>
              </a14:hiddenFill>
            </a:ext>
          </a:extLst>
        </p:spPr>
      </p:pic>
      <p:sp>
        <p:nvSpPr>
          <p:cNvPr id="25" name="Rectangle 6"/>
          <p:cNvSpPr txBox="1">
            <a:spLocks noChangeArrowheads="1"/>
          </p:cNvSpPr>
          <p:nvPr userDrawn="1"/>
        </p:nvSpPr>
        <p:spPr bwMode="auto">
          <a:xfrm>
            <a:off x="6553200" y="63817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CA"/>
            </a:defPPr>
            <a:lvl1pPr algn="r" rtl="0" fontAlgn="base">
              <a:spcBef>
                <a:spcPct val="0"/>
              </a:spcBef>
              <a:spcAft>
                <a:spcPct val="0"/>
              </a:spcAft>
              <a:defRPr sz="1100" kern="1200">
                <a:solidFill>
                  <a:schemeClr val="bg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08ACC6B-761E-44E5-B80B-A19261193283}" type="slidenum">
              <a:rPr kumimoji="0" lang="en-US" sz="1100" b="0" i="0" u="none" strike="noStrike" kern="1200" cap="none" spc="0" normalizeH="0" baseline="0" noProof="0" smtClean="0">
                <a:ln>
                  <a:noFill/>
                </a:ln>
                <a:solidFill>
                  <a:srgbClr val="FFFFFF"/>
                </a:solidFill>
                <a:effectLst/>
                <a:uLnTx/>
                <a:uFillTx/>
                <a:latin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100" b="0" i="0" u="none" strike="noStrike" kern="1200" cap="none" spc="0" normalizeH="0" baseline="0" noProof="0" dirty="0">
              <a:ln>
                <a:noFill/>
              </a:ln>
              <a:solidFill>
                <a:srgbClr val="FFFFFF"/>
              </a:solidFill>
              <a:effectLst/>
              <a:uLnTx/>
              <a:uFillTx/>
              <a:latin typeface="Arial" charset="0"/>
            </a:endParaRPr>
          </a:p>
        </p:txBody>
      </p:sp>
      <p:sp>
        <p:nvSpPr>
          <p:cNvPr id="26" name="Title 1"/>
          <p:cNvSpPr>
            <a:spLocks noGrp="1"/>
          </p:cNvSpPr>
          <p:nvPr>
            <p:ph type="title"/>
          </p:nvPr>
        </p:nvSpPr>
        <p:spPr>
          <a:xfrm>
            <a:off x="685800" y="911226"/>
            <a:ext cx="7772400" cy="631825"/>
          </a:xfrm>
          <a:prstGeom prst="rect">
            <a:avLst/>
          </a:prstGeom>
        </p:spPr>
        <p:txBody>
          <a:bodyPr anchor="t"/>
          <a:lstStyle>
            <a:lvl1pPr algn="ctr">
              <a:defRPr sz="3600" b="1" cap="none">
                <a:latin typeface="Arial" panose="020B0604020202020204" pitchFamily="34" charset="0"/>
                <a:cs typeface="Arial" panose="020B0604020202020204" pitchFamily="34" charset="0"/>
              </a:defRPr>
            </a:lvl1pPr>
          </a:lstStyle>
          <a:p>
            <a:r>
              <a:rPr lang="en-US"/>
              <a:t>Click to edit Master title style</a:t>
            </a:r>
            <a:endParaRPr lang="en-CA" dirty="0"/>
          </a:p>
        </p:txBody>
      </p:sp>
      <p:sp>
        <p:nvSpPr>
          <p:cNvPr id="27" name="Text Placeholder 2"/>
          <p:cNvSpPr>
            <a:spLocks noGrp="1"/>
          </p:cNvSpPr>
          <p:nvPr>
            <p:ph type="body" idx="1"/>
          </p:nvPr>
        </p:nvSpPr>
        <p:spPr>
          <a:xfrm>
            <a:off x="3552825" y="2428875"/>
            <a:ext cx="4905374" cy="3514725"/>
          </a:xfrm>
          <a:prstGeom prst="rect">
            <a:avLst/>
          </a:prstGeom>
        </p:spPr>
        <p:txBody>
          <a:bodyPr anchor="t"/>
          <a:lstStyle>
            <a:lvl1pPr marL="0" indent="0" algn="l">
              <a:buNone/>
              <a:defRPr lang="en-US" sz="3200" baseline="0" dirty="0" smtClean="0">
                <a:solidFill>
                  <a:schemeClr val="bg1">
                    <a:lumMod val="50000"/>
                  </a:schemeClr>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673296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a:xfrm>
            <a:off x="457201" y="6356351"/>
            <a:ext cx="2133600" cy="365125"/>
          </a:xfrm>
          <a:prstGeom prst="rect">
            <a:avLst/>
          </a:prstGeom>
        </p:spPr>
        <p:txBody>
          <a:bodyPr/>
          <a:lstStyle/>
          <a:p>
            <a:fld id="{97F08A3F-194D-429D-99D5-91DB6B4C2255}" type="datetime1">
              <a:rPr lang="en-CA" smtClean="0"/>
              <a:t>2018-10-11</a:t>
            </a:fld>
            <a:endParaRPr lang="en-CA"/>
          </a:p>
        </p:txBody>
      </p:sp>
      <p:sp>
        <p:nvSpPr>
          <p:cNvPr id="6" name="Footer Placeholder 5"/>
          <p:cNvSpPr>
            <a:spLocks noGrp="1"/>
          </p:cNvSpPr>
          <p:nvPr>
            <p:ph type="ftr" sz="quarter" idx="11"/>
          </p:nvPr>
        </p:nvSpPr>
        <p:spPr>
          <a:xfrm>
            <a:off x="3124200" y="6356351"/>
            <a:ext cx="2895600" cy="365125"/>
          </a:xfrm>
          <a:prstGeom prst="rect">
            <a:avLst/>
          </a:prstGeom>
        </p:spPr>
        <p:txBody>
          <a:bodyPr/>
          <a:lstStyle/>
          <a:p>
            <a:endParaRPr lang="en-CA"/>
          </a:p>
        </p:txBody>
      </p:sp>
      <p:sp>
        <p:nvSpPr>
          <p:cNvPr id="7" name="Slide Number Placeholder 6"/>
          <p:cNvSpPr>
            <a:spLocks noGrp="1"/>
          </p:cNvSpPr>
          <p:nvPr>
            <p:ph type="sldNum" sz="quarter" idx="12"/>
          </p:nvPr>
        </p:nvSpPr>
        <p:spPr>
          <a:xfrm>
            <a:off x="6553200" y="6356351"/>
            <a:ext cx="2133600" cy="365125"/>
          </a:xfrm>
          <a:prstGeom prst="rect">
            <a:avLst/>
          </a:prstGeom>
        </p:spPr>
        <p:txBody>
          <a:bodyPr/>
          <a:lstStyle/>
          <a:p>
            <a:fld id="{B69EC3F8-1EC0-4DA5-A16B-EBFF518C9CB7}" type="slidenum">
              <a:rPr lang="en-CA" smtClean="0"/>
              <a:t>‹#›</a:t>
            </a:fld>
            <a:endParaRPr lang="en-CA"/>
          </a:p>
        </p:txBody>
      </p:sp>
    </p:spTree>
    <p:extLst>
      <p:ext uri="{BB962C8B-B14F-4D97-AF65-F5344CB8AC3E}">
        <p14:creationId xmlns:p14="http://schemas.microsoft.com/office/powerpoint/2010/main" val="2726449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6"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a:xfrm>
            <a:off x="457201" y="6356351"/>
            <a:ext cx="2133600" cy="365125"/>
          </a:xfrm>
          <a:prstGeom prst="rect">
            <a:avLst/>
          </a:prstGeom>
        </p:spPr>
        <p:txBody>
          <a:bodyPr/>
          <a:lstStyle/>
          <a:p>
            <a:fld id="{038DF7AC-2D7C-47F4-AFB9-C8EBFA8F859C}" type="datetime1">
              <a:rPr lang="en-CA" smtClean="0"/>
              <a:t>2018-10-11</a:t>
            </a:fld>
            <a:endParaRPr lang="en-CA"/>
          </a:p>
        </p:txBody>
      </p:sp>
      <p:sp>
        <p:nvSpPr>
          <p:cNvPr id="8" name="Footer Placeholder 7"/>
          <p:cNvSpPr>
            <a:spLocks noGrp="1"/>
          </p:cNvSpPr>
          <p:nvPr>
            <p:ph type="ftr" sz="quarter" idx="11"/>
          </p:nvPr>
        </p:nvSpPr>
        <p:spPr>
          <a:xfrm>
            <a:off x="3124200" y="6356351"/>
            <a:ext cx="2895600" cy="365125"/>
          </a:xfrm>
          <a:prstGeom prst="rect">
            <a:avLst/>
          </a:prstGeom>
        </p:spPr>
        <p:txBody>
          <a:bodyPr/>
          <a:lstStyle/>
          <a:p>
            <a:endParaRPr lang="en-CA"/>
          </a:p>
        </p:txBody>
      </p:sp>
      <p:sp>
        <p:nvSpPr>
          <p:cNvPr id="9" name="Slide Number Placeholder 8"/>
          <p:cNvSpPr>
            <a:spLocks noGrp="1"/>
          </p:cNvSpPr>
          <p:nvPr>
            <p:ph type="sldNum" sz="quarter" idx="12"/>
          </p:nvPr>
        </p:nvSpPr>
        <p:spPr>
          <a:xfrm>
            <a:off x="6553200" y="6356351"/>
            <a:ext cx="2133600" cy="365125"/>
          </a:xfrm>
          <a:prstGeom prst="rect">
            <a:avLst/>
          </a:prstGeom>
        </p:spPr>
        <p:txBody>
          <a:bodyPr/>
          <a:lstStyle/>
          <a:p>
            <a:fld id="{B69EC3F8-1EC0-4DA5-A16B-EBFF518C9CB7}" type="slidenum">
              <a:rPr lang="en-CA" smtClean="0"/>
              <a:t>‹#›</a:t>
            </a:fld>
            <a:endParaRPr lang="en-CA"/>
          </a:p>
        </p:txBody>
      </p:sp>
    </p:spTree>
    <p:extLst>
      <p:ext uri="{BB962C8B-B14F-4D97-AF65-F5344CB8AC3E}">
        <p14:creationId xmlns:p14="http://schemas.microsoft.com/office/powerpoint/2010/main" val="2832033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CA"/>
          </a:p>
        </p:txBody>
      </p:sp>
      <p:sp>
        <p:nvSpPr>
          <p:cNvPr id="3" name="Date Placeholder 2"/>
          <p:cNvSpPr>
            <a:spLocks noGrp="1"/>
          </p:cNvSpPr>
          <p:nvPr>
            <p:ph type="dt" sz="half" idx="10"/>
          </p:nvPr>
        </p:nvSpPr>
        <p:spPr>
          <a:xfrm>
            <a:off x="457201" y="6356351"/>
            <a:ext cx="2133600" cy="365125"/>
          </a:xfrm>
          <a:prstGeom prst="rect">
            <a:avLst/>
          </a:prstGeom>
        </p:spPr>
        <p:txBody>
          <a:bodyPr/>
          <a:lstStyle/>
          <a:p>
            <a:fld id="{B73D1A77-EC72-4CD6-ADE7-49C02FD04B26}" type="datetime1">
              <a:rPr lang="en-CA" smtClean="0"/>
              <a:t>2018-10-11</a:t>
            </a:fld>
            <a:endParaRPr lang="en-CA"/>
          </a:p>
        </p:txBody>
      </p:sp>
      <p:sp>
        <p:nvSpPr>
          <p:cNvPr id="4" name="Footer Placeholder 3"/>
          <p:cNvSpPr>
            <a:spLocks noGrp="1"/>
          </p:cNvSpPr>
          <p:nvPr>
            <p:ph type="ftr" sz="quarter" idx="11"/>
          </p:nvPr>
        </p:nvSpPr>
        <p:spPr>
          <a:xfrm>
            <a:off x="3124200" y="6356351"/>
            <a:ext cx="2895600" cy="365125"/>
          </a:xfrm>
          <a:prstGeom prst="rect">
            <a:avLst/>
          </a:prstGeom>
        </p:spPr>
        <p:txBody>
          <a:bodyPr/>
          <a:lstStyle/>
          <a:p>
            <a:endParaRPr lang="en-CA"/>
          </a:p>
        </p:txBody>
      </p:sp>
      <p:sp>
        <p:nvSpPr>
          <p:cNvPr id="5" name="Slide Number Placeholder 4"/>
          <p:cNvSpPr>
            <a:spLocks noGrp="1"/>
          </p:cNvSpPr>
          <p:nvPr>
            <p:ph type="sldNum" sz="quarter" idx="12"/>
          </p:nvPr>
        </p:nvSpPr>
        <p:spPr>
          <a:xfrm>
            <a:off x="6553200" y="6356351"/>
            <a:ext cx="2133600" cy="365125"/>
          </a:xfrm>
          <a:prstGeom prst="rect">
            <a:avLst/>
          </a:prstGeom>
        </p:spPr>
        <p:txBody>
          <a:bodyPr/>
          <a:lstStyle/>
          <a:p>
            <a:fld id="{B69EC3F8-1EC0-4DA5-A16B-EBFF518C9CB7}" type="slidenum">
              <a:rPr lang="en-CA" smtClean="0"/>
              <a:t>‹#›</a:t>
            </a:fld>
            <a:endParaRPr lang="en-CA"/>
          </a:p>
        </p:txBody>
      </p:sp>
    </p:spTree>
    <p:extLst>
      <p:ext uri="{BB962C8B-B14F-4D97-AF65-F5344CB8AC3E}">
        <p14:creationId xmlns:p14="http://schemas.microsoft.com/office/powerpoint/2010/main" val="3868066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1" y="6356351"/>
            <a:ext cx="2133600" cy="365125"/>
          </a:xfrm>
          <a:prstGeom prst="rect">
            <a:avLst/>
          </a:prstGeom>
        </p:spPr>
        <p:txBody>
          <a:bodyPr/>
          <a:lstStyle/>
          <a:p>
            <a:fld id="{67180B09-20B2-400F-A204-A535B6C35A52}" type="datetime1">
              <a:rPr lang="en-CA" smtClean="0"/>
              <a:t>2018-10-11</a:t>
            </a:fld>
            <a:endParaRPr lang="en-CA"/>
          </a:p>
        </p:txBody>
      </p:sp>
      <p:sp>
        <p:nvSpPr>
          <p:cNvPr id="3" name="Footer Placeholder 2"/>
          <p:cNvSpPr>
            <a:spLocks noGrp="1"/>
          </p:cNvSpPr>
          <p:nvPr>
            <p:ph type="ftr" sz="quarter" idx="11"/>
          </p:nvPr>
        </p:nvSpPr>
        <p:spPr>
          <a:xfrm>
            <a:off x="3124200" y="6356351"/>
            <a:ext cx="2895600" cy="365125"/>
          </a:xfrm>
          <a:prstGeom prst="rect">
            <a:avLst/>
          </a:prstGeom>
        </p:spPr>
        <p:txBody>
          <a:bodyPr/>
          <a:lstStyle/>
          <a:p>
            <a:endParaRPr lang="en-CA"/>
          </a:p>
        </p:txBody>
      </p:sp>
      <p:sp>
        <p:nvSpPr>
          <p:cNvPr id="4" name="Slide Number Placeholder 3"/>
          <p:cNvSpPr>
            <a:spLocks noGrp="1"/>
          </p:cNvSpPr>
          <p:nvPr>
            <p:ph type="sldNum" sz="quarter" idx="12"/>
          </p:nvPr>
        </p:nvSpPr>
        <p:spPr>
          <a:xfrm>
            <a:off x="6553200" y="6356351"/>
            <a:ext cx="2133600" cy="365125"/>
          </a:xfrm>
          <a:prstGeom prst="rect">
            <a:avLst/>
          </a:prstGeom>
        </p:spPr>
        <p:txBody>
          <a:bodyPr/>
          <a:lstStyle/>
          <a:p>
            <a:fld id="{B69EC3F8-1EC0-4DA5-A16B-EBFF518C9CB7}" type="slidenum">
              <a:rPr lang="en-CA" smtClean="0"/>
              <a:t>‹#›</a:t>
            </a:fld>
            <a:endParaRPr lang="en-CA"/>
          </a:p>
        </p:txBody>
      </p:sp>
    </p:spTree>
    <p:extLst>
      <p:ext uri="{BB962C8B-B14F-4D97-AF65-F5344CB8AC3E}">
        <p14:creationId xmlns:p14="http://schemas.microsoft.com/office/powerpoint/2010/main" val="556382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1"/>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1"/>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1" y="6356351"/>
            <a:ext cx="2133600" cy="365125"/>
          </a:xfrm>
          <a:prstGeom prst="rect">
            <a:avLst/>
          </a:prstGeom>
        </p:spPr>
        <p:txBody>
          <a:bodyPr/>
          <a:lstStyle/>
          <a:p>
            <a:fld id="{5F993905-863A-458F-B7F5-8BD67202FF4E}" type="datetime1">
              <a:rPr lang="en-CA" smtClean="0"/>
              <a:t>2018-10-11</a:t>
            </a:fld>
            <a:endParaRPr lang="en-CA"/>
          </a:p>
        </p:txBody>
      </p:sp>
      <p:sp>
        <p:nvSpPr>
          <p:cNvPr id="6" name="Footer Placeholder 5"/>
          <p:cNvSpPr>
            <a:spLocks noGrp="1"/>
          </p:cNvSpPr>
          <p:nvPr>
            <p:ph type="ftr" sz="quarter" idx="11"/>
          </p:nvPr>
        </p:nvSpPr>
        <p:spPr>
          <a:xfrm>
            <a:off x="3124200" y="6356351"/>
            <a:ext cx="2895600" cy="365125"/>
          </a:xfrm>
          <a:prstGeom prst="rect">
            <a:avLst/>
          </a:prstGeom>
        </p:spPr>
        <p:txBody>
          <a:bodyPr/>
          <a:lstStyle/>
          <a:p>
            <a:endParaRPr lang="en-CA"/>
          </a:p>
        </p:txBody>
      </p:sp>
      <p:sp>
        <p:nvSpPr>
          <p:cNvPr id="7" name="Slide Number Placeholder 6"/>
          <p:cNvSpPr>
            <a:spLocks noGrp="1"/>
          </p:cNvSpPr>
          <p:nvPr>
            <p:ph type="sldNum" sz="quarter" idx="12"/>
          </p:nvPr>
        </p:nvSpPr>
        <p:spPr>
          <a:xfrm>
            <a:off x="6553200" y="6356351"/>
            <a:ext cx="2133600" cy="365125"/>
          </a:xfrm>
          <a:prstGeom prst="rect">
            <a:avLst/>
          </a:prstGeom>
        </p:spPr>
        <p:txBody>
          <a:bodyPr/>
          <a:lstStyle/>
          <a:p>
            <a:fld id="{B69EC3F8-1EC0-4DA5-A16B-EBFF518C9CB7}" type="slidenum">
              <a:rPr lang="en-CA" smtClean="0"/>
              <a:t>‹#›</a:t>
            </a:fld>
            <a:endParaRPr lang="en-CA"/>
          </a:p>
        </p:txBody>
      </p:sp>
    </p:spTree>
    <p:extLst>
      <p:ext uri="{BB962C8B-B14F-4D97-AF65-F5344CB8AC3E}">
        <p14:creationId xmlns:p14="http://schemas.microsoft.com/office/powerpoint/2010/main" val="4024623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CA"/>
          </a:p>
        </p:txBody>
      </p:sp>
      <p:sp>
        <p:nvSpPr>
          <p:cNvPr id="4" name="Text Placeholder 3"/>
          <p:cNvSpPr>
            <a:spLocks noGrp="1"/>
          </p:cNvSpPr>
          <p:nvPr>
            <p:ph type="body" sz="half" idx="2"/>
          </p:nvPr>
        </p:nvSpPr>
        <p:spPr>
          <a:xfrm>
            <a:off x="1792288" y="5367339"/>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1" y="6356351"/>
            <a:ext cx="2133600" cy="365125"/>
          </a:xfrm>
          <a:prstGeom prst="rect">
            <a:avLst/>
          </a:prstGeom>
        </p:spPr>
        <p:txBody>
          <a:bodyPr/>
          <a:lstStyle/>
          <a:p>
            <a:fld id="{6C52C952-49AB-459A-B14E-AA61523F8B40}" type="datetime1">
              <a:rPr lang="en-CA" smtClean="0"/>
              <a:t>2018-10-11</a:t>
            </a:fld>
            <a:endParaRPr lang="en-CA"/>
          </a:p>
        </p:txBody>
      </p:sp>
      <p:sp>
        <p:nvSpPr>
          <p:cNvPr id="6" name="Footer Placeholder 5"/>
          <p:cNvSpPr>
            <a:spLocks noGrp="1"/>
          </p:cNvSpPr>
          <p:nvPr>
            <p:ph type="ftr" sz="quarter" idx="11"/>
          </p:nvPr>
        </p:nvSpPr>
        <p:spPr>
          <a:xfrm>
            <a:off x="3124200" y="6356351"/>
            <a:ext cx="2895600" cy="365125"/>
          </a:xfrm>
          <a:prstGeom prst="rect">
            <a:avLst/>
          </a:prstGeom>
        </p:spPr>
        <p:txBody>
          <a:bodyPr/>
          <a:lstStyle/>
          <a:p>
            <a:endParaRPr lang="en-CA"/>
          </a:p>
        </p:txBody>
      </p:sp>
      <p:sp>
        <p:nvSpPr>
          <p:cNvPr id="7" name="Slide Number Placeholder 6"/>
          <p:cNvSpPr>
            <a:spLocks noGrp="1"/>
          </p:cNvSpPr>
          <p:nvPr>
            <p:ph type="sldNum" sz="quarter" idx="12"/>
          </p:nvPr>
        </p:nvSpPr>
        <p:spPr>
          <a:xfrm>
            <a:off x="6553200" y="6356351"/>
            <a:ext cx="2133600" cy="365125"/>
          </a:xfrm>
          <a:prstGeom prst="rect">
            <a:avLst/>
          </a:prstGeom>
        </p:spPr>
        <p:txBody>
          <a:bodyPr/>
          <a:lstStyle/>
          <a:p>
            <a:fld id="{B69EC3F8-1EC0-4DA5-A16B-EBFF518C9CB7}" type="slidenum">
              <a:rPr lang="en-CA" smtClean="0"/>
              <a:t>‹#›</a:t>
            </a:fld>
            <a:endParaRPr lang="en-CA"/>
          </a:p>
        </p:txBody>
      </p:sp>
    </p:spTree>
    <p:extLst>
      <p:ext uri="{BB962C8B-B14F-4D97-AF65-F5344CB8AC3E}">
        <p14:creationId xmlns:p14="http://schemas.microsoft.com/office/powerpoint/2010/main" val="3006649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4" name="Picture 2" descr="G:\CD-DC\ISCD-DCSI\MCS (under construction)\C&amp;Tech Services\Corporate_Identity\Corporate ID current (2013 )\CorporateTemplates\Presentations\top bar.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219075" y="238125"/>
            <a:ext cx="8686800" cy="4572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p:cNvPicPr>
            <a:picLocks noChangeAspect="1" noChangeArrowheads="1"/>
          </p:cNvPicPr>
          <p:nvPr/>
        </p:nvPicPr>
        <p:blipFill>
          <a:blip r:embed="rId15">
            <a:extLst>
              <a:ext uri="{28A0092B-C50C-407E-A947-70E740481C1C}">
                <a14:useLocalDpi xmlns:a14="http://schemas.microsoft.com/office/drawing/2010/main" val="0"/>
              </a:ext>
            </a:extLst>
          </a:blip>
          <a:stretch>
            <a:fillRect/>
          </a:stretch>
        </p:blipFill>
        <p:spPr bwMode="auto">
          <a:xfrm>
            <a:off x="226582" y="6398552"/>
            <a:ext cx="8686800" cy="2316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7439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CBSA.SW_Program-Programme_Du_GU.ASFC@cbsa-asfc.gc.ca"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0818" y="2037224"/>
            <a:ext cx="4176463" cy="1310410"/>
          </a:xfrm>
        </p:spPr>
        <p:txBody>
          <a:bodyPr/>
          <a:lstStyle/>
          <a:p>
            <a:r>
              <a:rPr lang="en-CA" sz="3200" dirty="0"/>
              <a:t>Single Window Initiative Implementation Working Group</a:t>
            </a:r>
            <a:br>
              <a:rPr lang="en-CA" sz="3200" dirty="0"/>
            </a:br>
            <a:br>
              <a:rPr lang="en-CA" sz="2000" dirty="0"/>
            </a:br>
            <a:br>
              <a:rPr lang="en-CA" sz="2000" dirty="0"/>
            </a:br>
            <a:br>
              <a:rPr lang="en-CA" sz="2000" dirty="0"/>
            </a:br>
            <a:r>
              <a:rPr lang="en-CA" sz="1800" b="0" dirty="0"/>
              <a:t>October 11, 2018</a:t>
            </a:r>
            <a:endParaRPr lang="en-CA" sz="3000" b="0" dirty="0"/>
          </a:p>
        </p:txBody>
      </p:sp>
    </p:spTree>
    <p:extLst>
      <p:ext uri="{BB962C8B-B14F-4D97-AF65-F5344CB8AC3E}">
        <p14:creationId xmlns:p14="http://schemas.microsoft.com/office/powerpoint/2010/main" val="1892537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50838"/>
            <a:ext cx="8229600" cy="5212081"/>
          </a:xfrm>
        </p:spPr>
        <p:txBody>
          <a:bodyPr/>
          <a:lstStyle/>
          <a:p>
            <a:pPr marL="0" indent="0">
              <a:buNone/>
            </a:pPr>
            <a:r>
              <a:rPr lang="en-CA" sz="1800" b="1" dirty="0"/>
              <a:t>Issue: </a:t>
            </a:r>
            <a:r>
              <a:rPr lang="en-CA" sz="1800" dirty="0"/>
              <a:t>The CBSA has identified a system limitation that relates to Participating Government Agencies (</a:t>
            </a:r>
            <a:r>
              <a:rPr lang="en-CA" sz="1800" dirty="0" err="1"/>
              <a:t>PGAs</a:t>
            </a:r>
            <a:r>
              <a:rPr lang="en-CA" sz="1800" dirty="0"/>
              <a:t>) that have various PGA Exception Processes for their programs.  Currently, </a:t>
            </a:r>
            <a:r>
              <a:rPr lang="en-CA" sz="1800" dirty="0" err="1"/>
              <a:t>IID</a:t>
            </a:r>
            <a:r>
              <a:rPr lang="en-CA" sz="1800" dirty="0"/>
              <a:t> segment SG13.RCS is used for this purpose but it is limited in its use because when a PGA exception code is supplied at SG13, it applies to the entire declaration.  As a result, if a shipment contained multiple regulated commodities with different PGA Exception Processing Codes brokers/importers would not be able to submit the required data in a single SWI </a:t>
            </a:r>
            <a:r>
              <a:rPr lang="en-CA" sz="1800" dirty="0" err="1"/>
              <a:t>IID</a:t>
            </a:r>
            <a:r>
              <a:rPr lang="en-CA" sz="1800" dirty="0"/>
              <a:t> submission. </a:t>
            </a:r>
          </a:p>
          <a:p>
            <a:pPr marL="0" indent="0">
              <a:buNone/>
            </a:pPr>
            <a:endParaRPr lang="en-CA" sz="1000" dirty="0"/>
          </a:p>
          <a:p>
            <a:pPr marL="0" indent="0">
              <a:buNone/>
            </a:pPr>
            <a:r>
              <a:rPr lang="en-CA" sz="1800" b="1" dirty="0"/>
              <a:t>Example: </a:t>
            </a:r>
            <a:r>
              <a:rPr lang="en-CA" sz="1800" dirty="0"/>
              <a:t>Transport Canada’s (</a:t>
            </a:r>
            <a:r>
              <a:rPr lang="en-CA" sz="1800" dirty="0" err="1"/>
              <a:t>TCs</a:t>
            </a:r>
            <a:r>
              <a:rPr lang="en-CA" sz="1800" dirty="0"/>
              <a:t>) Vehicle Program – A broker/importer wants to import two vehicles using </a:t>
            </a:r>
            <a:r>
              <a:rPr lang="en-CA" sz="1800" dirty="0" err="1"/>
              <a:t>TC’s</a:t>
            </a:r>
            <a:r>
              <a:rPr lang="en-CA" sz="1800" dirty="0"/>
              <a:t> Appendix G Program and part for a trailer (in this example a jack) that is not regulated. They would enter a PGA Exception Process Code (TC05) for the two vehicles and this code would then apply to all commodities in the declaration and they will receive a reject. Again, the only way this transaction could be processed via the SWI </a:t>
            </a:r>
            <a:r>
              <a:rPr lang="en-CA" sz="1800" dirty="0" err="1"/>
              <a:t>IID</a:t>
            </a:r>
            <a:r>
              <a:rPr lang="en-CA" sz="1800" dirty="0"/>
              <a:t> is if the regulated and unregulated commodities were declared separately.</a:t>
            </a:r>
          </a:p>
          <a:p>
            <a:pPr marL="0" indent="0">
              <a:buNone/>
            </a:pPr>
            <a:endParaRPr lang="en-CA" sz="1000" b="1" dirty="0">
              <a:solidFill>
                <a:srgbClr val="FF0000"/>
              </a:solidFill>
            </a:endParaRPr>
          </a:p>
          <a:p>
            <a:pPr marL="0" indent="0">
              <a:buNone/>
            </a:pPr>
            <a:r>
              <a:rPr lang="en-US" sz="1800" b="1" dirty="0"/>
              <a:t>Status Update: </a:t>
            </a:r>
            <a:r>
              <a:rPr lang="en-CA" sz="1800" dirty="0"/>
              <a:t>The CBSA has begun the Request for Change (RFC) process which is currently being impacted by CBSA IT (</a:t>
            </a:r>
            <a:r>
              <a:rPr lang="en-CA" sz="1800"/>
              <a:t>no change</a:t>
            </a:r>
            <a:r>
              <a:rPr lang="en-CA" sz="1800" dirty="0"/>
              <a:t>).</a:t>
            </a:r>
            <a:endParaRPr lang="en-US" sz="1800" b="1" dirty="0"/>
          </a:p>
        </p:txBody>
      </p:sp>
    </p:spTree>
    <p:extLst>
      <p:ext uri="{BB962C8B-B14F-4D97-AF65-F5344CB8AC3E}">
        <p14:creationId xmlns:p14="http://schemas.microsoft.com/office/powerpoint/2010/main" val="22930468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50838"/>
            <a:ext cx="8229600" cy="5212081"/>
          </a:xfrm>
        </p:spPr>
        <p:txBody>
          <a:bodyPr/>
          <a:lstStyle/>
          <a:p>
            <a:pPr marL="0" indent="0">
              <a:buNone/>
            </a:pPr>
            <a:r>
              <a:rPr lang="en-CA" sz="1800" b="1" dirty="0"/>
              <a:t>NATURAL RESOURCES CANADA – EXPLOSIVES PROGRAM</a:t>
            </a:r>
          </a:p>
          <a:p>
            <a:pPr marL="0" indent="0">
              <a:buNone/>
            </a:pPr>
            <a:endParaRPr lang="en-CA" sz="1000" b="1" dirty="0"/>
          </a:p>
          <a:p>
            <a:pPr marL="0" indent="0">
              <a:buNone/>
            </a:pPr>
            <a:r>
              <a:rPr lang="en-CA" sz="1800" b="1" dirty="0"/>
              <a:t>Issue: </a:t>
            </a:r>
            <a:r>
              <a:rPr lang="en-CA" sz="1800" dirty="0"/>
              <a:t>Has the reference data for </a:t>
            </a:r>
            <a:r>
              <a:rPr lang="en-CA" sz="1800" dirty="0" err="1"/>
              <a:t>NRCan</a:t>
            </a:r>
            <a:r>
              <a:rPr lang="en-CA" sz="1800" dirty="0"/>
              <a:t> Explosives been updated yet?</a:t>
            </a:r>
          </a:p>
          <a:p>
            <a:pPr marL="0" indent="0">
              <a:buNone/>
            </a:pPr>
            <a:endParaRPr lang="en-CA" sz="1000" dirty="0">
              <a:solidFill>
                <a:srgbClr val="FF0000"/>
              </a:solidFill>
            </a:endParaRPr>
          </a:p>
          <a:p>
            <a:pPr marL="0" indent="0">
              <a:buNone/>
            </a:pPr>
            <a:r>
              <a:rPr lang="en-CA" sz="1800" dirty="0" err="1"/>
              <a:t>NRCan</a:t>
            </a:r>
            <a:r>
              <a:rPr lang="en-CA" sz="1800" dirty="0"/>
              <a:t> has agreed to change the SWI requirements and will be removing two data elements, which are: </a:t>
            </a:r>
          </a:p>
          <a:p>
            <a:pPr marL="0" indent="0">
              <a:buNone/>
            </a:pPr>
            <a:r>
              <a:rPr lang="en-CA" sz="1800" dirty="0"/>
              <a:t> </a:t>
            </a:r>
          </a:p>
          <a:p>
            <a:r>
              <a:rPr lang="en-CA" sz="1800" dirty="0"/>
              <a:t>Commodity Description (Trade Name) / Authorized Product Name SG117, </a:t>
            </a:r>
            <a:r>
              <a:rPr lang="en-CA" sz="1800" dirty="0" err="1"/>
              <a:t>IMD</a:t>
            </a:r>
            <a:r>
              <a:rPr lang="en-CA" sz="1800" dirty="0"/>
              <a:t>, (Q) 7081, (E) 7008 </a:t>
            </a:r>
          </a:p>
          <a:p>
            <a:r>
              <a:rPr lang="en-CA" sz="1800" dirty="0"/>
              <a:t>Manufacturer/ Commodity Party (Registering Party) / Person who obtained Product Authorization) SG119, </a:t>
            </a:r>
            <a:r>
              <a:rPr lang="en-CA" sz="1800" dirty="0" err="1"/>
              <a:t>NAD</a:t>
            </a:r>
            <a:r>
              <a:rPr lang="en-CA" sz="1800" dirty="0"/>
              <a:t>, (Q) 3035, (E) 3036 </a:t>
            </a:r>
          </a:p>
          <a:p>
            <a:pPr marL="0" indent="0">
              <a:buNone/>
            </a:pPr>
            <a:endParaRPr lang="en-CA" sz="1800" dirty="0"/>
          </a:p>
          <a:p>
            <a:pPr marL="0" indent="0">
              <a:buNone/>
            </a:pPr>
            <a:r>
              <a:rPr lang="en-CA" sz="1800" dirty="0"/>
              <a:t>In addition, the Commodity Identifier (Product ID) / Authorized Product Identifier, SG117, GIN, (Q) 7402, 2, (E) 7402, 3 will become a mandatory data element (it is currently conditional).  </a:t>
            </a:r>
          </a:p>
          <a:p>
            <a:pPr marL="0" indent="0">
              <a:buNone/>
            </a:pPr>
            <a:endParaRPr lang="en-CA" sz="1000" dirty="0"/>
          </a:p>
          <a:p>
            <a:pPr marL="0" indent="0">
              <a:buNone/>
            </a:pPr>
            <a:r>
              <a:rPr lang="en-CA" sz="1800" b="1" dirty="0"/>
              <a:t>Status Update: </a:t>
            </a:r>
            <a:r>
              <a:rPr lang="en-CA" sz="1800" dirty="0"/>
              <a:t>The CBSA is aiming to have this functionality in place by December 2018.</a:t>
            </a:r>
            <a:endParaRPr lang="en-US" sz="1800" b="1" dirty="0">
              <a:solidFill>
                <a:srgbClr val="FF0000"/>
              </a:solidFill>
            </a:endParaRPr>
          </a:p>
        </p:txBody>
      </p:sp>
    </p:spTree>
    <p:extLst>
      <p:ext uri="{BB962C8B-B14F-4D97-AF65-F5344CB8AC3E}">
        <p14:creationId xmlns:p14="http://schemas.microsoft.com/office/powerpoint/2010/main" val="204563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4480" y="650838"/>
            <a:ext cx="8646160" cy="5212081"/>
          </a:xfrm>
        </p:spPr>
        <p:txBody>
          <a:bodyPr/>
          <a:lstStyle/>
          <a:p>
            <a:pPr marL="0" indent="0">
              <a:buNone/>
            </a:pPr>
            <a:r>
              <a:rPr lang="en-CA" sz="1800" b="1" dirty="0"/>
              <a:t>ENVIRONMENT AND CLIMATE CHANGE CANADA – VEHICLE AND ENGINE EMISSIONS PROGRAM</a:t>
            </a:r>
          </a:p>
          <a:p>
            <a:pPr marL="0" indent="0">
              <a:buNone/>
            </a:pPr>
            <a:endParaRPr lang="en-CA" sz="1000" b="1" dirty="0"/>
          </a:p>
          <a:p>
            <a:pPr marL="0" indent="0">
              <a:buNone/>
            </a:pPr>
            <a:r>
              <a:rPr lang="en-CA" sz="1600" b="1" dirty="0"/>
              <a:t>Issue: </a:t>
            </a:r>
            <a:r>
              <a:rPr lang="en-CA" sz="1600" dirty="0"/>
              <a:t>Addition of a compliance statement to </a:t>
            </a:r>
            <a:r>
              <a:rPr lang="en-CA" sz="1600" dirty="0" err="1"/>
              <a:t>ECCC’s</a:t>
            </a:r>
            <a:r>
              <a:rPr lang="en-CA" sz="1600" dirty="0"/>
              <a:t> Vehicle and Engine Emissions Program to enable brokers/importers to declare vehicles and/or engines that are not regulated.  </a:t>
            </a:r>
          </a:p>
          <a:p>
            <a:pPr marL="0" indent="0">
              <a:buNone/>
            </a:pPr>
            <a:endParaRPr lang="en-CA" sz="1000" dirty="0"/>
          </a:p>
          <a:p>
            <a:pPr marL="0" indent="0">
              <a:buNone/>
            </a:pPr>
            <a:r>
              <a:rPr lang="en-CA" sz="1600" b="1" dirty="0"/>
              <a:t>Note: </a:t>
            </a:r>
            <a:r>
              <a:rPr lang="en-CA" sz="1600" dirty="0"/>
              <a:t>Brokers/importers wishing to import goods that are included in </a:t>
            </a:r>
            <a:r>
              <a:rPr lang="en-CA" sz="1600" dirty="0" err="1"/>
              <a:t>ECCC’s</a:t>
            </a:r>
            <a:r>
              <a:rPr lang="en-CA" sz="1600" dirty="0"/>
              <a:t> Data Element Matching Criteria Tables but are </a:t>
            </a:r>
            <a:r>
              <a:rPr lang="en-CA" sz="1600" b="1" dirty="0"/>
              <a:t>not regulated </a:t>
            </a:r>
            <a:r>
              <a:rPr lang="en-CA" sz="1600" dirty="0"/>
              <a:t>as a result of an exclusion or exception </a:t>
            </a:r>
            <a:r>
              <a:rPr lang="en-CA" sz="1600" b="1" dirty="0"/>
              <a:t>should NOT be submitted via the SWI </a:t>
            </a:r>
            <a:r>
              <a:rPr lang="en-CA" sz="1600" b="1" dirty="0" err="1"/>
              <a:t>IID</a:t>
            </a:r>
            <a:r>
              <a:rPr lang="en-CA" sz="1600" dirty="0"/>
              <a:t>; a legacy release service option should be used instead. For example: </a:t>
            </a:r>
          </a:p>
          <a:p>
            <a:pPr marL="0" indent="0">
              <a:buNone/>
            </a:pPr>
            <a:endParaRPr lang="en-CA" sz="1000" dirty="0"/>
          </a:p>
          <a:p>
            <a:r>
              <a:rPr lang="en-CA" sz="1600" dirty="0"/>
              <a:t>Off-road recreational vehicle with an electric motor (HS Code 8704.90.00.00) – electric motors are not regulated by </a:t>
            </a:r>
            <a:r>
              <a:rPr lang="en-CA" sz="1600" dirty="0" err="1"/>
              <a:t>ECCC</a:t>
            </a:r>
            <a:r>
              <a:rPr lang="en-CA" sz="1600" dirty="0"/>
              <a:t>.</a:t>
            </a:r>
          </a:p>
          <a:p>
            <a:r>
              <a:rPr lang="en-CA" sz="1600" dirty="0"/>
              <a:t>Recoil starters (HS Code 8412.80.00.00) – individual (loose) parts are not regulated by </a:t>
            </a:r>
            <a:r>
              <a:rPr lang="en-CA" sz="1600" dirty="0" err="1"/>
              <a:t>ECCC</a:t>
            </a:r>
            <a:r>
              <a:rPr lang="en-CA" sz="1600" dirty="0"/>
              <a:t> (i.e. this is not a complete engine).</a:t>
            </a:r>
          </a:p>
          <a:p>
            <a:r>
              <a:rPr lang="en-CA" sz="1600" dirty="0"/>
              <a:t>Snow Plow Blades (HS Code 8430.20.00.90) – individual parts are not regulated by </a:t>
            </a:r>
            <a:r>
              <a:rPr lang="en-CA" sz="1600" dirty="0" err="1"/>
              <a:t>ECCC</a:t>
            </a:r>
            <a:r>
              <a:rPr lang="en-CA" sz="1600" dirty="0"/>
              <a:t>.</a:t>
            </a:r>
          </a:p>
          <a:p>
            <a:pPr marL="0" indent="0">
              <a:buNone/>
            </a:pPr>
            <a:endParaRPr lang="en-CA" sz="1000" dirty="0"/>
          </a:p>
          <a:p>
            <a:pPr marL="0" indent="0">
              <a:buNone/>
            </a:pPr>
            <a:r>
              <a:rPr lang="en-CA" sz="1600" b="1" dirty="0"/>
              <a:t>These instructions do not apply to goods that are regulated by </a:t>
            </a:r>
            <a:r>
              <a:rPr lang="en-CA" sz="1600" b="1" dirty="0" err="1"/>
              <a:t>ECCC</a:t>
            </a:r>
            <a:r>
              <a:rPr lang="en-CA" sz="1600" b="1" dirty="0"/>
              <a:t>.</a:t>
            </a:r>
          </a:p>
          <a:p>
            <a:pPr marL="0" indent="0">
              <a:buNone/>
            </a:pPr>
            <a:endParaRPr lang="en-CA" sz="1000" b="1" dirty="0">
              <a:solidFill>
                <a:srgbClr val="FF0000"/>
              </a:solidFill>
            </a:endParaRPr>
          </a:p>
          <a:p>
            <a:pPr marL="0" indent="0">
              <a:buNone/>
            </a:pPr>
            <a:r>
              <a:rPr lang="en-US" sz="1600" b="1" dirty="0"/>
              <a:t>Status Update: </a:t>
            </a:r>
            <a:r>
              <a:rPr lang="en-CA" sz="1600" dirty="0"/>
              <a:t>CBSA IT is in the process of impacting this Request for Change (RFC).</a:t>
            </a:r>
            <a:endParaRPr lang="en-US" sz="1600" b="1" dirty="0"/>
          </a:p>
        </p:txBody>
      </p:sp>
    </p:spTree>
    <p:extLst>
      <p:ext uri="{BB962C8B-B14F-4D97-AF65-F5344CB8AC3E}">
        <p14:creationId xmlns:p14="http://schemas.microsoft.com/office/powerpoint/2010/main" val="25617029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6613"/>
            <a:ext cx="8229600" cy="5496810"/>
          </a:xfrm>
        </p:spPr>
        <p:txBody>
          <a:bodyPr/>
          <a:lstStyle/>
          <a:p>
            <a:r>
              <a:rPr lang="fr-CA" b="1" dirty="0" err="1"/>
              <a:t>Transactional</a:t>
            </a:r>
            <a:r>
              <a:rPr lang="fr-CA" b="1" dirty="0"/>
              <a:t> SWI </a:t>
            </a:r>
            <a:r>
              <a:rPr lang="fr-CA" b="1" dirty="0" err="1"/>
              <a:t>IID</a:t>
            </a:r>
            <a:r>
              <a:rPr lang="fr-CA" b="1" dirty="0"/>
              <a:t> </a:t>
            </a:r>
            <a:r>
              <a:rPr lang="fr-CA" b="1" dirty="0" err="1"/>
              <a:t>Qs</a:t>
            </a:r>
            <a:r>
              <a:rPr lang="fr-CA" b="1" dirty="0"/>
              <a:t> and As</a:t>
            </a:r>
            <a:endParaRPr lang="en-CA" b="1" dirty="0"/>
          </a:p>
        </p:txBody>
      </p:sp>
    </p:spTree>
    <p:extLst>
      <p:ext uri="{BB962C8B-B14F-4D97-AF65-F5344CB8AC3E}">
        <p14:creationId xmlns:p14="http://schemas.microsoft.com/office/powerpoint/2010/main" val="2810251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50838"/>
            <a:ext cx="8229600" cy="5212081"/>
          </a:xfrm>
        </p:spPr>
        <p:txBody>
          <a:bodyPr/>
          <a:lstStyle/>
          <a:p>
            <a:pPr marL="0" indent="0">
              <a:buNone/>
            </a:pPr>
            <a:r>
              <a:rPr lang="en-CA" sz="1800" b="1" dirty="0"/>
              <a:t>Issue:</a:t>
            </a:r>
            <a:r>
              <a:rPr lang="en-CA" sz="1800" dirty="0"/>
              <a:t> When brokers/importers are submitting Health Canada transactions using the </a:t>
            </a:r>
            <a:r>
              <a:rPr lang="en-CA" sz="1800" dirty="0" err="1"/>
              <a:t>IID</a:t>
            </a:r>
            <a:r>
              <a:rPr lang="en-CA" sz="1800" dirty="0"/>
              <a:t>, they are not submitting the entry correctly, which is resulting in increased non-compliance. It is imperative that these entries are submitted correctly to ensure that all PGA requirements are met.</a:t>
            </a:r>
          </a:p>
          <a:p>
            <a:pPr marL="0" indent="0">
              <a:buNone/>
            </a:pPr>
            <a:endParaRPr lang="en-CA" sz="1800" dirty="0"/>
          </a:p>
          <a:p>
            <a:pPr marL="0" indent="0">
              <a:buNone/>
            </a:pPr>
            <a:r>
              <a:rPr lang="en-CA" sz="1800" dirty="0"/>
              <a:t>Health Canada entries match on three criteria, which are: </a:t>
            </a:r>
            <a:r>
              <a:rPr lang="en-CA" sz="1800" b="1" dirty="0"/>
              <a:t>HS Code </a:t>
            </a:r>
            <a:r>
              <a:rPr lang="en-CA" sz="1800" dirty="0"/>
              <a:t>+ </a:t>
            </a:r>
            <a:r>
              <a:rPr lang="en-CA" sz="1800" b="1" dirty="0"/>
              <a:t>Intended Use Code</a:t>
            </a:r>
            <a:r>
              <a:rPr lang="en-CA" sz="1800" dirty="0"/>
              <a:t> + </a:t>
            </a:r>
            <a:r>
              <a:rPr lang="en-CA" sz="1800" b="1" dirty="0"/>
              <a:t>Canadian Product Category Code</a:t>
            </a:r>
          </a:p>
          <a:p>
            <a:pPr marL="0" indent="0">
              <a:buNone/>
            </a:pPr>
            <a:endParaRPr lang="en-CA" sz="1800" dirty="0"/>
          </a:p>
          <a:p>
            <a:pPr marL="0" indent="0">
              <a:buNone/>
            </a:pPr>
            <a:r>
              <a:rPr lang="en-CA" sz="1800" dirty="0"/>
              <a:t>If a broker/importer enters one of these data elements incorrectly then the shipment will not be processed correctly. This could result in a broker/importer receiving an Administrative Monetary Penalty (C005) for not providing the CBSA with true and accurate information on their declaration.</a:t>
            </a:r>
          </a:p>
          <a:p>
            <a:pPr marL="0" indent="0">
              <a:buNone/>
            </a:pPr>
            <a:endParaRPr lang="en-CA" sz="1800" dirty="0"/>
          </a:p>
          <a:p>
            <a:pPr marL="0" indent="0">
              <a:buNone/>
            </a:pPr>
            <a:r>
              <a:rPr lang="en-CA" sz="1800" dirty="0"/>
              <a:t>A complete listing of available Health Canada combinations, by Program, is available on </a:t>
            </a:r>
            <a:r>
              <a:rPr lang="en-CA" sz="1800" dirty="0" err="1"/>
              <a:t>GCcollab</a:t>
            </a:r>
            <a:r>
              <a:rPr lang="en-CA" sz="1800" dirty="0"/>
              <a:t>. Alternatively, brokers/importers can send an email to: </a:t>
            </a:r>
            <a:r>
              <a:rPr lang="en-CA" sz="1800" dirty="0">
                <a:hlinkClick r:id="rId2"/>
              </a:rPr>
              <a:t>CBSA.SW_Program-Programme_Du_GU.ASFC@cbsa-asfc.gc.ca</a:t>
            </a:r>
            <a:r>
              <a:rPr lang="en-CA" sz="1800" dirty="0"/>
              <a:t> and request a copy to be emailed to them.</a:t>
            </a:r>
          </a:p>
          <a:p>
            <a:pPr marL="0" indent="0">
              <a:buNone/>
            </a:pPr>
            <a:endParaRPr lang="en-CA" sz="1800" dirty="0"/>
          </a:p>
        </p:txBody>
      </p:sp>
    </p:spTree>
    <p:extLst>
      <p:ext uri="{BB962C8B-B14F-4D97-AF65-F5344CB8AC3E}">
        <p14:creationId xmlns:p14="http://schemas.microsoft.com/office/powerpoint/2010/main" val="5870088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6613"/>
            <a:ext cx="8229600" cy="5496810"/>
          </a:xfrm>
        </p:spPr>
        <p:txBody>
          <a:bodyPr/>
          <a:lstStyle/>
          <a:p>
            <a:r>
              <a:rPr lang="fr-CA" b="1" dirty="0" err="1"/>
              <a:t>Testing</a:t>
            </a:r>
            <a:r>
              <a:rPr lang="fr-CA" b="1" dirty="0"/>
              <a:t> and </a:t>
            </a:r>
            <a:r>
              <a:rPr lang="fr-CA" b="1" dirty="0" err="1"/>
              <a:t>Certifying</a:t>
            </a:r>
            <a:r>
              <a:rPr lang="fr-CA" b="1" dirty="0"/>
              <a:t> for the SWI </a:t>
            </a:r>
            <a:r>
              <a:rPr lang="fr-CA" b="1" dirty="0" err="1"/>
              <a:t>IID</a:t>
            </a:r>
            <a:r>
              <a:rPr lang="fr-CA" b="1" dirty="0"/>
              <a:t> </a:t>
            </a:r>
            <a:br>
              <a:rPr lang="fr-CA" b="1" dirty="0"/>
            </a:br>
            <a:r>
              <a:rPr lang="fr-CA" b="1" dirty="0" err="1"/>
              <a:t>Qs</a:t>
            </a:r>
            <a:r>
              <a:rPr lang="fr-CA" b="1" dirty="0"/>
              <a:t> and As</a:t>
            </a:r>
            <a:endParaRPr lang="en-CA" b="1" dirty="0"/>
          </a:p>
        </p:txBody>
      </p:sp>
    </p:spTree>
    <p:extLst>
      <p:ext uri="{BB962C8B-B14F-4D97-AF65-F5344CB8AC3E}">
        <p14:creationId xmlns:p14="http://schemas.microsoft.com/office/powerpoint/2010/main" val="20533582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50772"/>
            <a:ext cx="8229600" cy="5192830"/>
          </a:xfrm>
        </p:spPr>
        <p:txBody>
          <a:bodyPr/>
          <a:lstStyle/>
          <a:p>
            <a:pPr marL="0" indent="0">
              <a:buNone/>
            </a:pPr>
            <a:r>
              <a:rPr lang="en-CA" sz="1800" b="1" dirty="0"/>
              <a:t>Question/Issue: </a:t>
            </a:r>
            <a:r>
              <a:rPr lang="en-CA" sz="1800" dirty="0"/>
              <a:t>When an importer/broker obtains a release for MEAT using the SWI </a:t>
            </a:r>
            <a:r>
              <a:rPr lang="en-CA" sz="1800" dirty="0" err="1"/>
              <a:t>IID</a:t>
            </a:r>
            <a:r>
              <a:rPr lang="en-CA" sz="1800" dirty="0"/>
              <a:t>, how does the importer/broker obtain the </a:t>
            </a:r>
            <a:r>
              <a:rPr lang="en-CA" sz="1800" dirty="0" err="1"/>
              <a:t>MCAPS</a:t>
            </a:r>
            <a:r>
              <a:rPr lang="en-CA" sz="1800" dirty="0"/>
              <a:t> report?</a:t>
            </a:r>
          </a:p>
          <a:p>
            <a:pPr marL="0" indent="0">
              <a:buNone/>
            </a:pPr>
            <a:endParaRPr lang="en-CA" sz="1800" dirty="0"/>
          </a:p>
          <a:p>
            <a:pPr marL="0" indent="0">
              <a:buNone/>
            </a:pPr>
            <a:r>
              <a:rPr lang="en-CA" sz="1800" dirty="0"/>
              <a:t>Today the importer/broker gets the </a:t>
            </a:r>
            <a:r>
              <a:rPr lang="en-CA" sz="1800" dirty="0" err="1"/>
              <a:t>MCAP</a:t>
            </a:r>
            <a:r>
              <a:rPr lang="en-CA" sz="1800" dirty="0"/>
              <a:t> faxed over by CFIA/</a:t>
            </a:r>
            <a:r>
              <a:rPr lang="en-CA" sz="1800" dirty="0" err="1"/>
              <a:t>NISC</a:t>
            </a:r>
            <a:r>
              <a:rPr lang="en-CA" sz="1800" dirty="0"/>
              <a:t> and this sent to </a:t>
            </a:r>
            <a:r>
              <a:rPr lang="en-CA" sz="1800" dirty="0" err="1"/>
              <a:t>WHSE</a:t>
            </a:r>
            <a:r>
              <a:rPr lang="en-CA" sz="1800" dirty="0"/>
              <a:t> so that CFIA MEAT inspector can  complete their inspection and  release goods to  importer of record consignee</a:t>
            </a:r>
          </a:p>
          <a:p>
            <a:pPr marL="0" indent="0">
              <a:buNone/>
            </a:pPr>
            <a:r>
              <a:rPr lang="en-CA" sz="1800" dirty="0"/>
              <a:t> </a:t>
            </a:r>
          </a:p>
          <a:p>
            <a:pPr marL="0" indent="0">
              <a:buNone/>
            </a:pPr>
            <a:r>
              <a:rPr lang="en-CA" sz="1800" dirty="0"/>
              <a:t>Not sure how this all works under SWI…any input?</a:t>
            </a:r>
            <a:endParaRPr lang="en-CA" sz="1800" b="1" dirty="0"/>
          </a:p>
          <a:p>
            <a:pPr marL="0" indent="0">
              <a:buNone/>
            </a:pPr>
            <a:endParaRPr lang="en-CA" sz="1800" b="1" dirty="0"/>
          </a:p>
          <a:p>
            <a:pPr marL="0" indent="0">
              <a:buNone/>
            </a:pPr>
            <a:r>
              <a:rPr lang="en-CA" sz="1800" b="1" dirty="0"/>
              <a:t>Response: </a:t>
            </a:r>
            <a:r>
              <a:rPr lang="en-CA" sz="1800" dirty="0"/>
              <a:t>The importer/broker will continue to receive </a:t>
            </a:r>
            <a:r>
              <a:rPr lang="en-CA" sz="1800" dirty="0" err="1"/>
              <a:t>MCAP</a:t>
            </a:r>
            <a:r>
              <a:rPr lang="en-CA" sz="1800" dirty="0"/>
              <a:t> for Shell Egg and Offshore Meat in exactly the same manner as they do currently via </a:t>
            </a:r>
            <a:r>
              <a:rPr lang="en-CA" sz="1800" dirty="0" err="1"/>
              <a:t>OGD</a:t>
            </a:r>
            <a:r>
              <a:rPr lang="en-CA" sz="1800" dirty="0"/>
              <a:t>/PARS.  This part of the process is not currently identified to change.</a:t>
            </a:r>
          </a:p>
        </p:txBody>
      </p:sp>
    </p:spTree>
    <p:extLst>
      <p:ext uri="{BB962C8B-B14F-4D97-AF65-F5344CB8AC3E}">
        <p14:creationId xmlns:p14="http://schemas.microsoft.com/office/powerpoint/2010/main" val="1987918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6613"/>
            <a:ext cx="8229600" cy="5496810"/>
          </a:xfrm>
        </p:spPr>
        <p:txBody>
          <a:bodyPr/>
          <a:lstStyle/>
          <a:p>
            <a:r>
              <a:rPr lang="fr-CA" b="1" dirty="0" err="1"/>
              <a:t>Roundtable</a:t>
            </a:r>
            <a:endParaRPr lang="en-CA" b="1" dirty="0"/>
          </a:p>
        </p:txBody>
      </p:sp>
    </p:spTree>
    <p:extLst>
      <p:ext uri="{BB962C8B-B14F-4D97-AF65-F5344CB8AC3E}">
        <p14:creationId xmlns:p14="http://schemas.microsoft.com/office/powerpoint/2010/main" val="29969829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3020290" y="2041237"/>
            <a:ext cx="5600747" cy="2907641"/>
          </a:xfrm>
          <a:prstGeom prst="rect">
            <a:avLst/>
          </a:prstGeom>
          <a:noFill/>
          <a:ln w="1587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CA" altLang="en-US" sz="2800" b="1" i="0" u="none" strike="noStrike" cap="none" normalizeH="0" baseline="0" dirty="0">
              <a:ln>
                <a:noFill/>
              </a:ln>
              <a:solidFill>
                <a:srgbClr val="000000"/>
              </a:solidFill>
              <a:effectLst/>
              <a:latin typeface="+mj-lt"/>
              <a:cs typeface="Calibri" panose="020F050202020403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CA" altLang="en-US" sz="2800" b="1" i="0" u="none" strike="noStrike" cap="none" normalizeH="0" baseline="0" dirty="0">
                <a:ln>
                  <a:noFill/>
                </a:ln>
                <a:solidFill>
                  <a:srgbClr val="000000"/>
                </a:solidFill>
                <a:effectLst/>
                <a:latin typeface="+mj-lt"/>
                <a:cs typeface="Calibri" panose="020F0502020204030204" pitchFamily="34" charset="0"/>
              </a:rPr>
              <a:t>Patricia Claeys</a:t>
            </a:r>
          </a:p>
          <a:p>
            <a:pPr marL="0" marR="0" lvl="0" indent="0" algn="ctr" defTabSz="914400" rtl="0" eaLnBrk="1" fontAlgn="base" latinLnBrk="0" hangingPunct="1">
              <a:lnSpc>
                <a:spcPct val="100000"/>
              </a:lnSpc>
              <a:spcBef>
                <a:spcPct val="0"/>
              </a:spcBef>
              <a:spcAft>
                <a:spcPct val="0"/>
              </a:spcAft>
              <a:buClrTx/>
              <a:buSzTx/>
              <a:buFontTx/>
              <a:buNone/>
              <a:tabLst/>
            </a:pPr>
            <a:r>
              <a:rPr lang="en-CA" altLang="en-US" sz="2400" dirty="0">
                <a:solidFill>
                  <a:srgbClr val="000000"/>
                </a:solidFill>
                <a:latin typeface="+mj-lt"/>
                <a:cs typeface="Calibri" panose="020F0502020204030204" pitchFamily="34" charset="0"/>
              </a:rPr>
              <a:t>Manager, Other Government Departments Unit </a:t>
            </a:r>
          </a:p>
          <a:p>
            <a:pPr marL="0" marR="0" lvl="0" indent="0" algn="ctr" defTabSz="914400" rtl="0" eaLnBrk="1" fontAlgn="base" latinLnBrk="0" hangingPunct="1">
              <a:lnSpc>
                <a:spcPct val="100000"/>
              </a:lnSpc>
              <a:spcBef>
                <a:spcPct val="0"/>
              </a:spcBef>
              <a:spcAft>
                <a:spcPct val="0"/>
              </a:spcAft>
              <a:buClrTx/>
              <a:buSzTx/>
              <a:buFontTx/>
              <a:buNone/>
              <a:tabLst/>
            </a:pPr>
            <a:endParaRPr lang="en-CA" altLang="en-US" sz="2400" dirty="0">
              <a:solidFill>
                <a:srgbClr val="000000"/>
              </a:solidFill>
              <a:latin typeface="+mj-lt"/>
              <a:cs typeface="Calibri" panose="020F0502020204030204" pitchFamily="34" charset="0"/>
            </a:endParaRPr>
          </a:p>
          <a:p>
            <a:pPr lvl="0" algn="ctr" defTabSz="914400" fontAlgn="base">
              <a:spcBef>
                <a:spcPct val="0"/>
              </a:spcBef>
              <a:spcAft>
                <a:spcPct val="0"/>
              </a:spcAft>
            </a:pPr>
            <a:r>
              <a:rPr lang="en-CA" altLang="en-US" sz="2400" dirty="0">
                <a:solidFill>
                  <a:srgbClr val="000000"/>
                </a:solidFill>
                <a:latin typeface="+mj-lt"/>
                <a:cs typeface="Calibri" panose="020F0502020204030204" pitchFamily="34" charset="0"/>
              </a:rPr>
              <a:t>Patricia.Claeys@cbsa-asfc.gc.ca</a:t>
            </a:r>
            <a:endParaRPr lang="en-US" altLang="en-US" sz="2000" dirty="0">
              <a:latin typeface="+mj-lt"/>
              <a:cs typeface="Calibri" panose="020F0502020204030204" pitchFamily="34" charset="0"/>
            </a:endParaRPr>
          </a:p>
        </p:txBody>
      </p:sp>
      <p:sp>
        <p:nvSpPr>
          <p:cNvPr id="2" name="Slide Number Placeholder 1"/>
          <p:cNvSpPr>
            <a:spLocks noGrp="1"/>
          </p:cNvSpPr>
          <p:nvPr>
            <p:ph type="sldNum" sz="quarter" idx="12"/>
          </p:nvPr>
        </p:nvSpPr>
        <p:spPr>
          <a:xfrm>
            <a:off x="8365375" y="6360838"/>
            <a:ext cx="2133600" cy="256752"/>
          </a:xfrm>
        </p:spPr>
        <p:txBody>
          <a:bodyPr/>
          <a:lstStyle/>
          <a:p>
            <a:pPr>
              <a:defRPr/>
            </a:pPr>
            <a:fld id="{941159FD-1182-41B6-85FC-330AE62E8798}" type="slidenum">
              <a:rPr lang="en-CA" sz="1100" smtClean="0"/>
              <a:pPr>
                <a:defRPr/>
              </a:pPr>
              <a:t>18</a:t>
            </a:fld>
            <a:endParaRPr lang="en-CA" sz="1100" dirty="0"/>
          </a:p>
        </p:txBody>
      </p:sp>
    </p:spTree>
    <p:extLst>
      <p:ext uri="{BB962C8B-B14F-4D97-AF65-F5344CB8AC3E}">
        <p14:creationId xmlns:p14="http://schemas.microsoft.com/office/powerpoint/2010/main" val="3131646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18050"/>
            <a:ext cx="8229600" cy="4525963"/>
          </a:xfrm>
        </p:spPr>
        <p:txBody>
          <a:bodyPr/>
          <a:lstStyle/>
          <a:p>
            <a:pPr>
              <a:spcAft>
                <a:spcPts val="600"/>
              </a:spcAft>
            </a:pPr>
            <a:r>
              <a:rPr lang="en-CA" sz="2000" dirty="0">
                <a:solidFill>
                  <a:srgbClr val="000000"/>
                </a:solidFill>
                <a:ea typeface="Times New Roman" panose="02020603050405020304" pitchFamily="18" charset="0"/>
                <a:cs typeface="Calibri" panose="020F0502020204030204" pitchFamily="34" charset="0"/>
              </a:rPr>
              <a:t>Welcome Industry Participants</a:t>
            </a:r>
          </a:p>
          <a:p>
            <a:pPr>
              <a:spcAft>
                <a:spcPts val="600"/>
              </a:spcAft>
            </a:pPr>
            <a:r>
              <a:rPr lang="en-CA" sz="2000" dirty="0">
                <a:solidFill>
                  <a:srgbClr val="000000"/>
                </a:solidFill>
                <a:ea typeface="Times New Roman" panose="02020603050405020304" pitchFamily="18" charset="0"/>
                <a:cs typeface="Calibri" panose="020F0502020204030204" pitchFamily="34" charset="0"/>
              </a:rPr>
              <a:t>Canada Border Services Agency – Introductions</a:t>
            </a:r>
          </a:p>
          <a:p>
            <a:pPr>
              <a:spcAft>
                <a:spcPts val="600"/>
              </a:spcAft>
            </a:pPr>
            <a:r>
              <a:rPr lang="en-CA" sz="2000" dirty="0">
                <a:solidFill>
                  <a:srgbClr val="000000"/>
                </a:solidFill>
                <a:ea typeface="Times New Roman" panose="02020603050405020304" pitchFamily="18" charset="0"/>
                <a:cs typeface="Calibri" panose="020F0502020204030204" pitchFamily="34" charset="0"/>
              </a:rPr>
              <a:t>SWI Onboarding and </a:t>
            </a:r>
            <a:r>
              <a:rPr lang="en-CA" sz="2000" dirty="0" err="1">
                <a:solidFill>
                  <a:srgbClr val="000000"/>
                </a:solidFill>
                <a:ea typeface="Times New Roman" panose="02020603050405020304" pitchFamily="18" charset="0"/>
                <a:cs typeface="Calibri" panose="020F0502020204030204" pitchFamily="34" charset="0"/>
              </a:rPr>
              <a:t>IID</a:t>
            </a:r>
            <a:r>
              <a:rPr lang="en-CA" sz="2000" dirty="0">
                <a:solidFill>
                  <a:srgbClr val="000000"/>
                </a:solidFill>
                <a:ea typeface="Times New Roman" panose="02020603050405020304" pitchFamily="18" charset="0"/>
                <a:cs typeface="Calibri" panose="020F0502020204030204" pitchFamily="34" charset="0"/>
              </a:rPr>
              <a:t> Volumes Update</a:t>
            </a:r>
          </a:p>
          <a:p>
            <a:pPr>
              <a:spcAft>
                <a:spcPts val="600"/>
              </a:spcAft>
            </a:pPr>
            <a:r>
              <a:rPr lang="en-CA" sz="2000" dirty="0">
                <a:solidFill>
                  <a:srgbClr val="000000"/>
                </a:solidFill>
                <a:ea typeface="Times New Roman" panose="02020603050405020304" pitchFamily="18" charset="0"/>
                <a:cs typeface="Calibri" panose="020F0502020204030204" pitchFamily="34" charset="0"/>
              </a:rPr>
              <a:t>PGA Transactions August 2018</a:t>
            </a:r>
          </a:p>
          <a:p>
            <a:pPr>
              <a:spcAft>
                <a:spcPts val="600"/>
              </a:spcAft>
            </a:pPr>
            <a:r>
              <a:rPr lang="en-CA" sz="2000" dirty="0">
                <a:solidFill>
                  <a:srgbClr val="000000"/>
                </a:solidFill>
                <a:ea typeface="Times New Roman" panose="02020603050405020304" pitchFamily="18" charset="0"/>
                <a:cs typeface="Calibri" panose="020F0502020204030204" pitchFamily="34" charset="0"/>
              </a:rPr>
              <a:t>SWI </a:t>
            </a:r>
            <a:r>
              <a:rPr lang="en-CA" sz="2000" dirty="0" err="1">
                <a:solidFill>
                  <a:srgbClr val="000000"/>
                </a:solidFill>
                <a:ea typeface="Times New Roman" panose="02020603050405020304" pitchFamily="18" charset="0"/>
                <a:cs typeface="Calibri" panose="020F0502020204030204" pitchFamily="34" charset="0"/>
              </a:rPr>
              <a:t>IID</a:t>
            </a:r>
            <a:r>
              <a:rPr lang="en-CA" sz="2000" dirty="0">
                <a:solidFill>
                  <a:srgbClr val="000000"/>
                </a:solidFill>
                <a:ea typeface="Times New Roman" panose="02020603050405020304" pitchFamily="18" charset="0"/>
                <a:cs typeface="Calibri" panose="020F0502020204030204" pitchFamily="34" charset="0"/>
              </a:rPr>
              <a:t> System/Policy Issues – Status Updates</a:t>
            </a:r>
          </a:p>
          <a:p>
            <a:pPr>
              <a:spcAft>
                <a:spcPts val="600"/>
              </a:spcAft>
            </a:pPr>
            <a:r>
              <a:rPr lang="en-CA" sz="2000" dirty="0">
                <a:solidFill>
                  <a:srgbClr val="000000"/>
                </a:solidFill>
                <a:ea typeface="Times New Roman" panose="02020603050405020304" pitchFamily="18" charset="0"/>
                <a:cs typeface="Calibri" panose="020F0502020204030204" pitchFamily="34" charset="0"/>
              </a:rPr>
              <a:t>Transactional SWI </a:t>
            </a:r>
            <a:r>
              <a:rPr lang="en-CA" sz="2000" dirty="0" err="1">
                <a:solidFill>
                  <a:srgbClr val="000000"/>
                </a:solidFill>
                <a:ea typeface="Times New Roman" panose="02020603050405020304" pitchFamily="18" charset="0"/>
                <a:cs typeface="Calibri" panose="020F0502020204030204" pitchFamily="34" charset="0"/>
              </a:rPr>
              <a:t>IID</a:t>
            </a:r>
            <a:r>
              <a:rPr lang="en-CA" sz="2000" dirty="0">
                <a:solidFill>
                  <a:srgbClr val="000000"/>
                </a:solidFill>
                <a:ea typeface="Times New Roman" panose="02020603050405020304" pitchFamily="18" charset="0"/>
                <a:cs typeface="Calibri" panose="020F0502020204030204" pitchFamily="34" charset="0"/>
              </a:rPr>
              <a:t> Q &amp; As</a:t>
            </a:r>
          </a:p>
          <a:p>
            <a:pPr>
              <a:spcAft>
                <a:spcPts val="600"/>
              </a:spcAft>
            </a:pPr>
            <a:r>
              <a:rPr lang="en-CA" sz="2000" dirty="0">
                <a:solidFill>
                  <a:srgbClr val="000000"/>
                </a:solidFill>
                <a:ea typeface="Times New Roman" panose="02020603050405020304" pitchFamily="18" charset="0"/>
                <a:cs typeface="Calibri" panose="020F0502020204030204" pitchFamily="34" charset="0"/>
              </a:rPr>
              <a:t>Testing and Certifying for the SWI </a:t>
            </a:r>
            <a:r>
              <a:rPr lang="en-CA" sz="2000" dirty="0" err="1">
                <a:solidFill>
                  <a:srgbClr val="000000"/>
                </a:solidFill>
                <a:ea typeface="Times New Roman" panose="02020603050405020304" pitchFamily="18" charset="0"/>
                <a:cs typeface="Calibri" panose="020F0502020204030204" pitchFamily="34" charset="0"/>
              </a:rPr>
              <a:t>IID</a:t>
            </a:r>
            <a:r>
              <a:rPr lang="en-CA" sz="2000" dirty="0">
                <a:solidFill>
                  <a:srgbClr val="000000"/>
                </a:solidFill>
                <a:ea typeface="Times New Roman" panose="02020603050405020304" pitchFamily="18" charset="0"/>
                <a:cs typeface="Calibri" panose="020F0502020204030204" pitchFamily="34" charset="0"/>
              </a:rPr>
              <a:t> Q &amp; As</a:t>
            </a:r>
          </a:p>
          <a:p>
            <a:pPr>
              <a:spcAft>
                <a:spcPts val="600"/>
              </a:spcAft>
            </a:pPr>
            <a:r>
              <a:rPr lang="en-CA" sz="2000" dirty="0">
                <a:solidFill>
                  <a:srgbClr val="000000"/>
                </a:solidFill>
                <a:ea typeface="Times New Roman" panose="02020603050405020304" pitchFamily="18" charset="0"/>
                <a:cs typeface="Calibri" panose="020F0502020204030204" pitchFamily="34" charset="0"/>
              </a:rPr>
              <a:t>Roundtable</a:t>
            </a:r>
          </a:p>
          <a:p>
            <a:pPr>
              <a:spcAft>
                <a:spcPts val="1200"/>
              </a:spcAft>
            </a:pPr>
            <a:endParaRPr lang="en-CA" sz="2000" dirty="0">
              <a:solidFill>
                <a:srgbClr val="000000"/>
              </a:solidFill>
              <a:ea typeface="Times New Roman" panose="02020603050405020304" pitchFamily="18" charset="0"/>
              <a:cs typeface="Calibri" panose="020F0502020204030204" pitchFamily="34" charset="0"/>
            </a:endParaRPr>
          </a:p>
          <a:p>
            <a:pPr marL="0" indent="0">
              <a:spcAft>
                <a:spcPts val="1200"/>
              </a:spcAft>
              <a:buNone/>
            </a:pPr>
            <a:endParaRPr lang="en-CA" sz="2000" dirty="0">
              <a:solidFill>
                <a:srgbClr val="000000"/>
              </a:solidFill>
              <a:ea typeface="Times New Roman" panose="02020603050405020304" pitchFamily="18" charset="0"/>
              <a:cs typeface="Calibri" panose="020F0502020204030204" pitchFamily="34" charset="0"/>
            </a:endParaRPr>
          </a:p>
        </p:txBody>
      </p:sp>
      <p:sp>
        <p:nvSpPr>
          <p:cNvPr id="3" name="Title 2"/>
          <p:cNvSpPr>
            <a:spLocks noGrp="1"/>
          </p:cNvSpPr>
          <p:nvPr>
            <p:ph type="title"/>
          </p:nvPr>
        </p:nvSpPr>
        <p:spPr>
          <a:xfrm>
            <a:off x="457200" y="737025"/>
            <a:ext cx="8229600" cy="581025"/>
          </a:xfrm>
        </p:spPr>
        <p:txBody>
          <a:bodyPr/>
          <a:lstStyle/>
          <a:p>
            <a:r>
              <a:rPr lang="en-CA" b="1" dirty="0"/>
              <a:t>Agenda</a:t>
            </a:r>
          </a:p>
        </p:txBody>
      </p:sp>
    </p:spTree>
    <p:extLst>
      <p:ext uri="{BB962C8B-B14F-4D97-AF65-F5344CB8AC3E}">
        <p14:creationId xmlns:p14="http://schemas.microsoft.com/office/powerpoint/2010/main" val="2278418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18977" y="1318050"/>
            <a:ext cx="8229600" cy="4829989"/>
          </a:xfrm>
        </p:spPr>
        <p:txBody>
          <a:bodyPr/>
          <a:lstStyle/>
          <a:p>
            <a:pPr>
              <a:spcAft>
                <a:spcPts val="1200"/>
              </a:spcAft>
            </a:pPr>
            <a:r>
              <a:rPr lang="en-CA" sz="2000" dirty="0"/>
              <a:t>August 1 - 31, 2018:</a:t>
            </a:r>
          </a:p>
          <a:p>
            <a:pPr lvl="1">
              <a:spcAft>
                <a:spcPts val="1200"/>
              </a:spcAft>
            </a:pPr>
            <a:r>
              <a:rPr lang="en-CA" sz="1700" dirty="0"/>
              <a:t>189 (184) trade chain partners (</a:t>
            </a:r>
            <a:r>
              <a:rPr lang="en-CA" sz="1700" dirty="0" err="1"/>
              <a:t>TCPs</a:t>
            </a:r>
            <a:r>
              <a:rPr lang="en-CA" sz="1700" dirty="0"/>
              <a:t>) have completed the testing for SWI and of these 170 (162) are certified to submit the </a:t>
            </a:r>
            <a:r>
              <a:rPr lang="en-CA" sz="1700" dirty="0" err="1"/>
              <a:t>IID</a:t>
            </a:r>
            <a:r>
              <a:rPr lang="en-CA" sz="1700" dirty="0"/>
              <a:t>.</a:t>
            </a:r>
            <a:endParaRPr lang="en-CA" sz="1700" dirty="0">
              <a:cs typeface="Calibri" panose="020F0502020204030204" pitchFamily="34" charset="0"/>
            </a:endParaRPr>
          </a:p>
          <a:p>
            <a:pPr lvl="1">
              <a:spcAft>
                <a:spcPts val="1200"/>
              </a:spcAft>
            </a:pPr>
            <a:r>
              <a:rPr lang="en-CA" sz="1700" dirty="0"/>
              <a:t>64 different </a:t>
            </a:r>
            <a:r>
              <a:rPr lang="en-CA" sz="1700" dirty="0" err="1"/>
              <a:t>TCPs</a:t>
            </a:r>
            <a:r>
              <a:rPr lang="en-CA" sz="1700" dirty="0"/>
              <a:t> utilized the SWI </a:t>
            </a:r>
            <a:r>
              <a:rPr lang="en-CA" sz="1700" dirty="0" err="1"/>
              <a:t>IID</a:t>
            </a:r>
            <a:r>
              <a:rPr lang="en-CA" sz="1700" dirty="0"/>
              <a:t> release service option compared to 63 in July 2018.</a:t>
            </a:r>
          </a:p>
          <a:p>
            <a:pPr lvl="1">
              <a:spcAft>
                <a:spcPts val="1200"/>
              </a:spcAft>
            </a:pPr>
            <a:r>
              <a:rPr lang="en-CA" sz="1700" dirty="0"/>
              <a:t>There were 101,037 SWI </a:t>
            </a:r>
            <a:r>
              <a:rPr lang="en-CA" sz="1700" dirty="0" err="1"/>
              <a:t>IID</a:t>
            </a:r>
            <a:r>
              <a:rPr lang="en-CA" sz="1700" dirty="0"/>
              <a:t> transactions compared to 80,441 in July 2018.</a:t>
            </a:r>
          </a:p>
          <a:p>
            <a:pPr lvl="1">
              <a:spcAft>
                <a:spcPts val="1200"/>
              </a:spcAft>
            </a:pPr>
            <a:r>
              <a:rPr lang="en-CA" sz="1700" dirty="0"/>
              <a:t>80% of SWI </a:t>
            </a:r>
            <a:r>
              <a:rPr lang="en-CA" sz="1700" dirty="0" err="1"/>
              <a:t>IID</a:t>
            </a:r>
            <a:r>
              <a:rPr lang="en-CA" sz="1700" dirty="0"/>
              <a:t> transactions were processed within 15 minutes, 4% between 16-30 minutes, 4% between 31-60 minutes, and 11% over 61+ minutes.</a:t>
            </a:r>
          </a:p>
          <a:p>
            <a:pPr lvl="1">
              <a:spcAft>
                <a:spcPts val="1200"/>
              </a:spcAft>
            </a:pPr>
            <a:r>
              <a:rPr lang="en-CA" sz="1700" dirty="0"/>
              <a:t>54% of the SWI </a:t>
            </a:r>
            <a:r>
              <a:rPr lang="en-CA" sz="1700" dirty="0" err="1"/>
              <a:t>IID</a:t>
            </a:r>
            <a:r>
              <a:rPr lang="en-CA" sz="1700" dirty="0"/>
              <a:t> transactions were for non-regulated goods (i.e. no PGA decision required), which is unchanged from July 2018.</a:t>
            </a:r>
          </a:p>
          <a:p>
            <a:pPr lvl="1">
              <a:spcAft>
                <a:spcPts val="1200"/>
              </a:spcAft>
            </a:pPr>
            <a:r>
              <a:rPr lang="en-CA" sz="1700" dirty="0"/>
              <a:t>SWI </a:t>
            </a:r>
            <a:r>
              <a:rPr lang="en-CA" sz="1700" dirty="0" err="1"/>
              <a:t>IID</a:t>
            </a:r>
            <a:r>
              <a:rPr lang="en-CA" sz="1700" dirty="0"/>
              <a:t> transactions represented 17% of all </a:t>
            </a:r>
            <a:r>
              <a:rPr lang="en-CA" sz="1700" dirty="0" err="1"/>
              <a:t>OGD</a:t>
            </a:r>
            <a:r>
              <a:rPr lang="en-CA" sz="1700" dirty="0"/>
              <a:t> EDI releases compared to 14% in July.</a:t>
            </a:r>
          </a:p>
        </p:txBody>
      </p:sp>
      <p:sp>
        <p:nvSpPr>
          <p:cNvPr id="3" name="Title 2"/>
          <p:cNvSpPr>
            <a:spLocks noGrp="1"/>
          </p:cNvSpPr>
          <p:nvPr>
            <p:ph type="title"/>
          </p:nvPr>
        </p:nvSpPr>
        <p:spPr>
          <a:xfrm>
            <a:off x="457200" y="737025"/>
            <a:ext cx="8229600" cy="581025"/>
          </a:xfrm>
        </p:spPr>
        <p:txBody>
          <a:bodyPr/>
          <a:lstStyle/>
          <a:p>
            <a:r>
              <a:rPr lang="en-CA" b="1" dirty="0"/>
              <a:t>SWI Onboarding and </a:t>
            </a:r>
            <a:r>
              <a:rPr lang="en-CA" b="1" dirty="0" err="1"/>
              <a:t>IID</a:t>
            </a:r>
            <a:r>
              <a:rPr lang="en-CA" b="1" dirty="0"/>
              <a:t> Volumes Update</a:t>
            </a:r>
          </a:p>
        </p:txBody>
      </p:sp>
    </p:spTree>
    <p:extLst>
      <p:ext uri="{BB962C8B-B14F-4D97-AF65-F5344CB8AC3E}">
        <p14:creationId xmlns:p14="http://schemas.microsoft.com/office/powerpoint/2010/main" val="2709188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50256245"/>
              </p:ext>
            </p:extLst>
          </p:nvPr>
        </p:nvGraphicFramePr>
        <p:xfrm>
          <a:off x="457200" y="1600200"/>
          <a:ext cx="8229600" cy="407924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r>
                        <a:rPr lang="en-CA" dirty="0">
                          <a:solidFill>
                            <a:schemeClr val="tx1"/>
                          </a:solidFill>
                        </a:rPr>
                        <a:t>PGA</a:t>
                      </a:r>
                    </a:p>
                  </a:txBody>
                  <a:tcPr/>
                </a:tc>
                <a:tc>
                  <a:txBody>
                    <a:bodyPr/>
                    <a:lstStyle/>
                    <a:p>
                      <a:pPr algn="ctr"/>
                      <a:r>
                        <a:rPr lang="en-CA" dirty="0">
                          <a:solidFill>
                            <a:schemeClr val="tx1"/>
                          </a:solidFill>
                        </a:rPr>
                        <a:t>Number of </a:t>
                      </a:r>
                      <a:r>
                        <a:rPr lang="en-CA" dirty="0" err="1">
                          <a:solidFill>
                            <a:schemeClr val="tx1"/>
                          </a:solidFill>
                        </a:rPr>
                        <a:t>IID</a:t>
                      </a:r>
                      <a:r>
                        <a:rPr lang="en-CA" dirty="0">
                          <a:solidFill>
                            <a:schemeClr val="tx1"/>
                          </a:solidFill>
                        </a:rPr>
                        <a:t> Transactions</a:t>
                      </a:r>
                    </a:p>
                  </a:txBody>
                  <a:tcPr/>
                </a:tc>
                <a:extLst>
                  <a:ext uri="{0D108BD9-81ED-4DB2-BD59-A6C34878D82A}">
                    <a16:rowId xmlns:a16="http://schemas.microsoft.com/office/drawing/2014/main" val="10000"/>
                  </a:ext>
                </a:extLst>
              </a:tr>
              <a:tr h="370840">
                <a:tc>
                  <a:txBody>
                    <a:bodyPr/>
                    <a:lstStyle/>
                    <a:p>
                      <a:r>
                        <a:rPr lang="en-CA" dirty="0">
                          <a:solidFill>
                            <a:schemeClr val="tx1"/>
                          </a:solidFill>
                        </a:rPr>
                        <a:t>CFIA</a:t>
                      </a:r>
                    </a:p>
                  </a:txBody>
                  <a:tcPr/>
                </a:tc>
                <a:tc>
                  <a:txBody>
                    <a:bodyPr/>
                    <a:lstStyle/>
                    <a:p>
                      <a:pPr algn="r"/>
                      <a:r>
                        <a:rPr lang="en-CA" dirty="0">
                          <a:solidFill>
                            <a:schemeClr val="tx1"/>
                          </a:solidFill>
                        </a:rPr>
                        <a:t>22,902</a:t>
                      </a:r>
                    </a:p>
                  </a:txBody>
                  <a:tcPr/>
                </a:tc>
                <a:extLst>
                  <a:ext uri="{0D108BD9-81ED-4DB2-BD59-A6C34878D82A}">
                    <a16:rowId xmlns:a16="http://schemas.microsoft.com/office/drawing/2014/main" val="10001"/>
                  </a:ext>
                </a:extLst>
              </a:tr>
              <a:tr h="370840">
                <a:tc>
                  <a:txBody>
                    <a:bodyPr/>
                    <a:lstStyle/>
                    <a:p>
                      <a:r>
                        <a:rPr lang="en-CA" dirty="0" err="1">
                          <a:solidFill>
                            <a:schemeClr val="tx1"/>
                          </a:solidFill>
                        </a:rPr>
                        <a:t>ECCC</a:t>
                      </a:r>
                      <a:endParaRPr lang="en-CA" dirty="0">
                        <a:solidFill>
                          <a:schemeClr val="tx1"/>
                        </a:solidFill>
                      </a:endParaRPr>
                    </a:p>
                  </a:txBody>
                  <a:tcPr/>
                </a:tc>
                <a:tc>
                  <a:txBody>
                    <a:bodyPr/>
                    <a:lstStyle/>
                    <a:p>
                      <a:pPr algn="r"/>
                      <a:r>
                        <a:rPr lang="en-CA" dirty="0">
                          <a:solidFill>
                            <a:schemeClr val="tx1"/>
                          </a:solidFill>
                        </a:rPr>
                        <a:t>4,072</a:t>
                      </a:r>
                    </a:p>
                  </a:txBody>
                  <a:tcPr/>
                </a:tc>
                <a:extLst>
                  <a:ext uri="{0D108BD9-81ED-4DB2-BD59-A6C34878D82A}">
                    <a16:rowId xmlns:a16="http://schemas.microsoft.com/office/drawing/2014/main" val="10002"/>
                  </a:ext>
                </a:extLst>
              </a:tr>
              <a:tr h="370840">
                <a:tc>
                  <a:txBody>
                    <a:bodyPr/>
                    <a:lstStyle/>
                    <a:p>
                      <a:r>
                        <a:rPr lang="en-CA" dirty="0" err="1">
                          <a:solidFill>
                            <a:schemeClr val="tx1"/>
                          </a:solidFill>
                        </a:rPr>
                        <a:t>GAC</a:t>
                      </a:r>
                      <a:endParaRPr lang="en-CA" dirty="0">
                        <a:solidFill>
                          <a:schemeClr val="tx1"/>
                        </a:solidFill>
                      </a:endParaRPr>
                    </a:p>
                  </a:txBody>
                  <a:tcPr/>
                </a:tc>
                <a:tc>
                  <a:txBody>
                    <a:bodyPr/>
                    <a:lstStyle/>
                    <a:p>
                      <a:pPr algn="r"/>
                      <a:r>
                        <a:rPr lang="en-CA" dirty="0">
                          <a:solidFill>
                            <a:schemeClr val="tx1"/>
                          </a:solidFill>
                        </a:rPr>
                        <a:t>4,467</a:t>
                      </a:r>
                    </a:p>
                  </a:txBody>
                  <a:tcPr/>
                </a:tc>
                <a:extLst>
                  <a:ext uri="{0D108BD9-81ED-4DB2-BD59-A6C34878D82A}">
                    <a16:rowId xmlns:a16="http://schemas.microsoft.com/office/drawing/2014/main" val="10003"/>
                  </a:ext>
                </a:extLst>
              </a:tr>
              <a:tr h="370840">
                <a:tc>
                  <a:txBody>
                    <a:bodyPr/>
                    <a:lstStyle/>
                    <a:p>
                      <a:r>
                        <a:rPr lang="en-CA" dirty="0">
                          <a:solidFill>
                            <a:schemeClr val="tx1"/>
                          </a:solidFill>
                        </a:rPr>
                        <a:t>NRCAN</a:t>
                      </a:r>
                    </a:p>
                  </a:txBody>
                  <a:tcPr/>
                </a:tc>
                <a:tc>
                  <a:txBody>
                    <a:bodyPr/>
                    <a:lstStyle/>
                    <a:p>
                      <a:pPr algn="r"/>
                      <a:r>
                        <a:rPr lang="en-CA" dirty="0">
                          <a:solidFill>
                            <a:schemeClr val="tx1"/>
                          </a:solidFill>
                        </a:rPr>
                        <a:t>12,930</a:t>
                      </a:r>
                    </a:p>
                  </a:txBody>
                  <a:tcPr/>
                </a:tc>
                <a:extLst>
                  <a:ext uri="{0D108BD9-81ED-4DB2-BD59-A6C34878D82A}">
                    <a16:rowId xmlns:a16="http://schemas.microsoft.com/office/drawing/2014/main" val="10004"/>
                  </a:ext>
                </a:extLst>
              </a:tr>
              <a:tr h="370840">
                <a:tc>
                  <a:txBody>
                    <a:bodyPr/>
                    <a:lstStyle/>
                    <a:p>
                      <a:r>
                        <a:rPr lang="en-CA" dirty="0">
                          <a:solidFill>
                            <a:schemeClr val="tx1"/>
                          </a:solidFill>
                        </a:rPr>
                        <a:t>TC</a:t>
                      </a:r>
                    </a:p>
                  </a:txBody>
                  <a:tcPr/>
                </a:tc>
                <a:tc>
                  <a:txBody>
                    <a:bodyPr/>
                    <a:lstStyle/>
                    <a:p>
                      <a:pPr algn="r"/>
                      <a:r>
                        <a:rPr lang="en-CA" dirty="0">
                          <a:solidFill>
                            <a:schemeClr val="tx1"/>
                          </a:solidFill>
                        </a:rPr>
                        <a:t>3,525</a:t>
                      </a:r>
                    </a:p>
                  </a:txBody>
                  <a:tcPr/>
                </a:tc>
                <a:extLst>
                  <a:ext uri="{0D108BD9-81ED-4DB2-BD59-A6C34878D82A}">
                    <a16:rowId xmlns:a16="http://schemas.microsoft.com/office/drawing/2014/main" val="10005"/>
                  </a:ext>
                </a:extLst>
              </a:tr>
              <a:tr h="370840">
                <a:tc>
                  <a:txBody>
                    <a:bodyPr/>
                    <a:lstStyle/>
                    <a:p>
                      <a:r>
                        <a:rPr lang="en-CA" dirty="0">
                          <a:solidFill>
                            <a:schemeClr val="tx1"/>
                          </a:solidFill>
                        </a:rPr>
                        <a:t>HC</a:t>
                      </a:r>
                    </a:p>
                  </a:txBody>
                  <a:tcPr/>
                </a:tc>
                <a:tc>
                  <a:txBody>
                    <a:bodyPr/>
                    <a:lstStyle/>
                    <a:p>
                      <a:pPr algn="r"/>
                      <a:r>
                        <a:rPr lang="en-CA" dirty="0">
                          <a:solidFill>
                            <a:schemeClr val="tx1"/>
                          </a:solidFill>
                        </a:rPr>
                        <a:t>2,880</a:t>
                      </a:r>
                    </a:p>
                  </a:txBody>
                  <a:tcPr/>
                </a:tc>
                <a:extLst>
                  <a:ext uri="{0D108BD9-81ED-4DB2-BD59-A6C34878D82A}">
                    <a16:rowId xmlns:a16="http://schemas.microsoft.com/office/drawing/2014/main" val="10006"/>
                  </a:ext>
                </a:extLst>
              </a:tr>
              <a:tr h="370840">
                <a:tc>
                  <a:txBody>
                    <a:bodyPr/>
                    <a:lstStyle/>
                    <a:p>
                      <a:r>
                        <a:rPr lang="en-CA" dirty="0" err="1">
                          <a:solidFill>
                            <a:schemeClr val="tx1"/>
                          </a:solidFill>
                        </a:rPr>
                        <a:t>PHAC</a:t>
                      </a:r>
                      <a:endParaRPr lang="en-CA" dirty="0">
                        <a:solidFill>
                          <a:schemeClr val="tx1"/>
                        </a:solidFill>
                      </a:endParaRPr>
                    </a:p>
                  </a:txBody>
                  <a:tcPr/>
                </a:tc>
                <a:tc>
                  <a:txBody>
                    <a:bodyPr/>
                    <a:lstStyle/>
                    <a:p>
                      <a:pPr algn="r"/>
                      <a:r>
                        <a:rPr lang="en-CA" dirty="0">
                          <a:solidFill>
                            <a:schemeClr val="tx1"/>
                          </a:solidFill>
                        </a:rPr>
                        <a:t>0</a:t>
                      </a:r>
                    </a:p>
                  </a:txBody>
                  <a:tcPr/>
                </a:tc>
                <a:extLst>
                  <a:ext uri="{0D108BD9-81ED-4DB2-BD59-A6C34878D82A}">
                    <a16:rowId xmlns:a16="http://schemas.microsoft.com/office/drawing/2014/main" val="10007"/>
                  </a:ext>
                </a:extLst>
              </a:tr>
              <a:tr h="370840">
                <a:tc>
                  <a:txBody>
                    <a:bodyPr/>
                    <a:lstStyle/>
                    <a:p>
                      <a:r>
                        <a:rPr lang="en-CA" dirty="0">
                          <a:solidFill>
                            <a:schemeClr val="tx1"/>
                          </a:solidFill>
                        </a:rPr>
                        <a:t>CNSC</a:t>
                      </a:r>
                    </a:p>
                  </a:txBody>
                  <a:tcPr/>
                </a:tc>
                <a:tc>
                  <a:txBody>
                    <a:bodyPr/>
                    <a:lstStyle/>
                    <a:p>
                      <a:pPr algn="r"/>
                      <a:r>
                        <a:rPr lang="en-CA" dirty="0">
                          <a:solidFill>
                            <a:schemeClr val="tx1"/>
                          </a:solidFill>
                        </a:rPr>
                        <a:t>22</a:t>
                      </a:r>
                    </a:p>
                  </a:txBody>
                  <a:tcPr/>
                </a:tc>
                <a:extLst>
                  <a:ext uri="{0D108BD9-81ED-4DB2-BD59-A6C34878D82A}">
                    <a16:rowId xmlns:a16="http://schemas.microsoft.com/office/drawing/2014/main" val="10008"/>
                  </a:ext>
                </a:extLst>
              </a:tr>
              <a:tr h="370840">
                <a:tc>
                  <a:txBody>
                    <a:bodyPr/>
                    <a:lstStyle/>
                    <a:p>
                      <a:r>
                        <a:rPr lang="en-CA" dirty="0">
                          <a:solidFill>
                            <a:schemeClr val="tx1"/>
                          </a:solidFill>
                        </a:rPr>
                        <a:t>DFO</a:t>
                      </a:r>
                    </a:p>
                  </a:txBody>
                  <a:tcPr/>
                </a:tc>
                <a:tc>
                  <a:txBody>
                    <a:bodyPr/>
                    <a:lstStyle/>
                    <a:p>
                      <a:pPr algn="r"/>
                      <a:r>
                        <a:rPr lang="en-CA" dirty="0">
                          <a:solidFill>
                            <a:schemeClr val="tx1"/>
                          </a:solidFill>
                        </a:rPr>
                        <a:t>14</a:t>
                      </a:r>
                    </a:p>
                  </a:txBody>
                  <a:tcPr/>
                </a:tc>
                <a:extLst>
                  <a:ext uri="{0D108BD9-81ED-4DB2-BD59-A6C34878D82A}">
                    <a16:rowId xmlns:a16="http://schemas.microsoft.com/office/drawing/2014/main" val="10009"/>
                  </a:ext>
                </a:extLst>
              </a:tr>
              <a:tr h="370840">
                <a:tc>
                  <a:txBody>
                    <a:bodyPr/>
                    <a:lstStyle/>
                    <a:p>
                      <a:r>
                        <a:rPr lang="en-CA" dirty="0">
                          <a:solidFill>
                            <a:schemeClr val="tx1"/>
                          </a:solidFill>
                        </a:rPr>
                        <a:t>NO PGA (Non Regulated)</a:t>
                      </a:r>
                    </a:p>
                  </a:txBody>
                  <a:tcPr/>
                </a:tc>
                <a:tc>
                  <a:txBody>
                    <a:bodyPr/>
                    <a:lstStyle/>
                    <a:p>
                      <a:pPr algn="r"/>
                      <a:r>
                        <a:rPr lang="en-CA" dirty="0">
                          <a:solidFill>
                            <a:schemeClr val="tx1"/>
                          </a:solidFill>
                        </a:rPr>
                        <a:t>54,572</a:t>
                      </a:r>
                    </a:p>
                  </a:txBody>
                  <a:tcPr/>
                </a:tc>
                <a:extLst>
                  <a:ext uri="{0D108BD9-81ED-4DB2-BD59-A6C34878D82A}">
                    <a16:rowId xmlns:a16="http://schemas.microsoft.com/office/drawing/2014/main" val="10010"/>
                  </a:ext>
                </a:extLst>
              </a:tr>
            </a:tbl>
          </a:graphicData>
        </a:graphic>
      </p:graphicFrame>
      <p:sp>
        <p:nvSpPr>
          <p:cNvPr id="3" name="Title 2"/>
          <p:cNvSpPr>
            <a:spLocks noGrp="1"/>
          </p:cNvSpPr>
          <p:nvPr>
            <p:ph type="title"/>
          </p:nvPr>
        </p:nvSpPr>
        <p:spPr/>
        <p:txBody>
          <a:bodyPr/>
          <a:lstStyle/>
          <a:p>
            <a:r>
              <a:rPr lang="en-CA" dirty="0"/>
              <a:t>PGA Transactions August 2018</a:t>
            </a:r>
          </a:p>
        </p:txBody>
      </p:sp>
      <p:sp>
        <p:nvSpPr>
          <p:cNvPr id="5" name="Rectangle 4"/>
          <p:cNvSpPr/>
          <p:nvPr/>
        </p:nvSpPr>
        <p:spPr>
          <a:xfrm>
            <a:off x="457200" y="5679440"/>
            <a:ext cx="8229600" cy="646074"/>
          </a:xfrm>
          <a:prstGeom prst="rect">
            <a:avLst/>
          </a:prstGeom>
        </p:spPr>
        <p:txBody>
          <a:bodyPr wrap="square">
            <a:spAutoFit/>
          </a:bodyPr>
          <a:lstStyle/>
          <a:p>
            <a:r>
              <a:rPr lang="en-CA" b="1" dirty="0"/>
              <a:t>Note: </a:t>
            </a:r>
            <a:r>
              <a:rPr lang="en-CA" dirty="0"/>
              <a:t>The transactions noted will add up to more than </a:t>
            </a:r>
            <a:r>
              <a:rPr lang="en-CA" sz="1800" dirty="0"/>
              <a:t>101,037</a:t>
            </a:r>
            <a:r>
              <a:rPr lang="en-CA" dirty="0"/>
              <a:t> because some transactions were processed by more than one PGA.</a:t>
            </a:r>
          </a:p>
        </p:txBody>
      </p:sp>
    </p:spTree>
    <p:extLst>
      <p:ext uri="{BB962C8B-B14F-4D97-AF65-F5344CB8AC3E}">
        <p14:creationId xmlns:p14="http://schemas.microsoft.com/office/powerpoint/2010/main" val="2141412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6613"/>
            <a:ext cx="8229600" cy="5496810"/>
          </a:xfrm>
        </p:spPr>
        <p:txBody>
          <a:bodyPr/>
          <a:lstStyle/>
          <a:p>
            <a:r>
              <a:rPr lang="fr-CA" b="1" dirty="0"/>
              <a:t>SWI </a:t>
            </a:r>
            <a:r>
              <a:rPr lang="fr-CA" b="1" dirty="0" err="1"/>
              <a:t>IID</a:t>
            </a:r>
            <a:r>
              <a:rPr lang="fr-CA" b="1" dirty="0"/>
              <a:t> System/Policy Issues </a:t>
            </a:r>
            <a:br>
              <a:rPr lang="fr-CA" b="1" dirty="0"/>
            </a:br>
            <a:r>
              <a:rPr lang="fr-CA" b="1" dirty="0" err="1"/>
              <a:t>Status</a:t>
            </a:r>
            <a:r>
              <a:rPr lang="fr-CA" b="1" dirty="0"/>
              <a:t> Update</a:t>
            </a:r>
            <a:endParaRPr lang="en-CA" b="1" dirty="0"/>
          </a:p>
        </p:txBody>
      </p:sp>
    </p:spTree>
    <p:extLst>
      <p:ext uri="{BB962C8B-B14F-4D97-AF65-F5344CB8AC3E}">
        <p14:creationId xmlns:p14="http://schemas.microsoft.com/office/powerpoint/2010/main" val="2489741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50838"/>
            <a:ext cx="8229600" cy="5212081"/>
          </a:xfrm>
        </p:spPr>
        <p:txBody>
          <a:bodyPr/>
          <a:lstStyle/>
          <a:p>
            <a:pPr marL="0" indent="0">
              <a:buNone/>
            </a:pPr>
            <a:r>
              <a:rPr lang="en-CA" sz="1800" b="1" dirty="0"/>
              <a:t>HEALTH CANADA</a:t>
            </a:r>
          </a:p>
          <a:p>
            <a:pPr marL="0" indent="0">
              <a:buNone/>
            </a:pPr>
            <a:endParaRPr lang="en-CA" sz="1000" b="1" dirty="0"/>
          </a:p>
          <a:p>
            <a:pPr marL="0" indent="0">
              <a:buNone/>
            </a:pPr>
            <a:r>
              <a:rPr lang="en-CA" sz="1800" b="1" dirty="0"/>
              <a:t>Issue: </a:t>
            </a:r>
            <a:r>
              <a:rPr lang="en-CA" sz="1800" dirty="0"/>
              <a:t>Health Canada reference tables are not being updated. This includes data for </a:t>
            </a:r>
            <a:r>
              <a:rPr lang="en-CA" sz="1800" dirty="0" err="1"/>
              <a:t>NOL</a:t>
            </a:r>
            <a:r>
              <a:rPr lang="en-CA" sz="1800" dirty="0"/>
              <a:t> control #, 5016 Class B Precursor License, 5010 Drug Establishment License, 5022 </a:t>
            </a:r>
            <a:r>
              <a:rPr lang="en-CA" sz="1800" dirty="0" err="1"/>
              <a:t>NHP</a:t>
            </a:r>
            <a:r>
              <a:rPr lang="en-CA" sz="1800" dirty="0"/>
              <a:t> Site License, and 5001 Establishment Licence.</a:t>
            </a:r>
          </a:p>
          <a:p>
            <a:pPr marL="0" indent="0">
              <a:buNone/>
            </a:pPr>
            <a:endParaRPr lang="en-CA" sz="1000" dirty="0">
              <a:solidFill>
                <a:srgbClr val="FF0000"/>
              </a:solidFill>
            </a:endParaRPr>
          </a:p>
          <a:p>
            <a:pPr marL="0" indent="0">
              <a:buNone/>
            </a:pPr>
            <a:r>
              <a:rPr lang="en-US" sz="1800" b="1" dirty="0"/>
              <a:t>Status Update: </a:t>
            </a:r>
            <a:r>
              <a:rPr lang="en-US" sz="1800" dirty="0"/>
              <a:t>Health Canada is working to resolve this issue. There is no ETA on when this will be completed.</a:t>
            </a:r>
            <a:endParaRPr lang="en-CA" sz="1800" dirty="0"/>
          </a:p>
          <a:p>
            <a:pPr marL="0" indent="0">
              <a:buNone/>
            </a:pPr>
            <a:endParaRPr lang="en-CA" sz="1000" dirty="0"/>
          </a:p>
          <a:p>
            <a:pPr marL="0" indent="0">
              <a:buNone/>
            </a:pPr>
            <a:endParaRPr lang="en-CA" sz="1000" dirty="0"/>
          </a:p>
          <a:p>
            <a:pPr marL="0" indent="0">
              <a:buNone/>
            </a:pPr>
            <a:r>
              <a:rPr lang="en-CA" sz="1800" b="1" dirty="0"/>
              <a:t>Issue: </a:t>
            </a:r>
            <a:r>
              <a:rPr lang="en-CA" sz="1800" dirty="0"/>
              <a:t>Trade chain partners are having a difficult time understanding why LOT # is required for the </a:t>
            </a:r>
            <a:r>
              <a:rPr lang="en-CA" sz="1800" dirty="0" err="1"/>
              <a:t>IID</a:t>
            </a:r>
            <a:r>
              <a:rPr lang="en-CA" sz="1800" dirty="0"/>
              <a:t> submission. They asked CBSA/HC to reconsider this data element and Health Canada agreed to change LOT # from being a mandatory data element to an optional one and the IT request to make this change is being processed.</a:t>
            </a:r>
          </a:p>
          <a:p>
            <a:pPr marL="0" indent="0">
              <a:buNone/>
            </a:pPr>
            <a:endParaRPr lang="en-CA" sz="1800" dirty="0">
              <a:solidFill>
                <a:srgbClr val="FF0000"/>
              </a:solidFill>
            </a:endParaRPr>
          </a:p>
          <a:p>
            <a:pPr marL="0" indent="0">
              <a:buNone/>
            </a:pPr>
            <a:r>
              <a:rPr lang="en-US" sz="1800" b="1" dirty="0"/>
              <a:t>Status Update: </a:t>
            </a:r>
            <a:r>
              <a:rPr lang="en-CA" sz="1800" dirty="0"/>
              <a:t>The CBSA is aiming to have this functionality in place by December 2018.</a:t>
            </a:r>
            <a:endParaRPr lang="en-US" sz="2000" b="1" dirty="0"/>
          </a:p>
          <a:p>
            <a:pPr marL="0" indent="0">
              <a:buNone/>
            </a:pPr>
            <a:endParaRPr lang="en-CA" sz="2000" dirty="0"/>
          </a:p>
        </p:txBody>
      </p:sp>
    </p:spTree>
    <p:extLst>
      <p:ext uri="{BB962C8B-B14F-4D97-AF65-F5344CB8AC3E}">
        <p14:creationId xmlns:p14="http://schemas.microsoft.com/office/powerpoint/2010/main" val="2029153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50838"/>
            <a:ext cx="8229600" cy="5212081"/>
          </a:xfrm>
        </p:spPr>
        <p:txBody>
          <a:bodyPr/>
          <a:lstStyle/>
          <a:p>
            <a:pPr marL="0" indent="0">
              <a:buNone/>
            </a:pPr>
            <a:r>
              <a:rPr lang="en-CA" sz="1800" b="1" dirty="0"/>
              <a:t>CANADIAN FOOD INSPECTION AGENCY</a:t>
            </a:r>
          </a:p>
          <a:p>
            <a:pPr marL="0" indent="0">
              <a:buNone/>
            </a:pPr>
            <a:endParaRPr lang="en-CA" sz="1000" b="1" dirty="0"/>
          </a:p>
          <a:p>
            <a:pPr marL="0" indent="0">
              <a:buNone/>
            </a:pPr>
            <a:r>
              <a:rPr lang="en-CA" sz="1800" b="1" dirty="0"/>
              <a:t>Issue: </a:t>
            </a:r>
            <a:r>
              <a:rPr lang="en-CA" sz="1800" dirty="0"/>
              <a:t>CFIA AIRS Registration 76 (Fish Import Licence) and 96 (Approved Ministerial Exemption with Signature) cannot be submitted via the </a:t>
            </a:r>
            <a:r>
              <a:rPr lang="en-CA" sz="1800" dirty="0" err="1"/>
              <a:t>IID</a:t>
            </a:r>
            <a:r>
              <a:rPr lang="en-CA" sz="1800" dirty="0"/>
              <a:t>.</a:t>
            </a:r>
          </a:p>
          <a:p>
            <a:pPr marL="0" indent="0">
              <a:buNone/>
            </a:pPr>
            <a:endParaRPr lang="en-CA" sz="1000" dirty="0">
              <a:solidFill>
                <a:srgbClr val="FF0000"/>
              </a:solidFill>
            </a:endParaRPr>
          </a:p>
          <a:p>
            <a:pPr marL="0" indent="0">
              <a:buNone/>
            </a:pPr>
            <a:r>
              <a:rPr lang="en-US" sz="1800" b="1" dirty="0"/>
              <a:t>Status Update: </a:t>
            </a:r>
            <a:r>
              <a:rPr lang="en-CA" sz="1800" dirty="0"/>
              <a:t>CFIA is continues to target end of October to resolve this issue.</a:t>
            </a:r>
          </a:p>
          <a:p>
            <a:pPr marL="0" indent="0">
              <a:buNone/>
            </a:pPr>
            <a:endParaRPr lang="en-US" sz="1000" b="1" dirty="0">
              <a:solidFill>
                <a:srgbClr val="FF0000"/>
              </a:solidFill>
            </a:endParaRPr>
          </a:p>
          <a:p>
            <a:pPr marL="0" indent="0">
              <a:buNone/>
            </a:pPr>
            <a:r>
              <a:rPr lang="en-CA" sz="1800" b="1" dirty="0"/>
              <a:t>Issue: </a:t>
            </a:r>
            <a:r>
              <a:rPr lang="en-CA" sz="1800" dirty="0"/>
              <a:t>A 4B9 error message along with free-text message is being generated in instances where an </a:t>
            </a:r>
            <a:r>
              <a:rPr lang="en-CA" sz="1800" dirty="0" err="1"/>
              <a:t>IID</a:t>
            </a:r>
            <a:r>
              <a:rPr lang="en-CA" sz="1800" dirty="0"/>
              <a:t> matches with the CFIA but contains multiple </a:t>
            </a:r>
            <a:r>
              <a:rPr lang="en-CA" sz="1800" dirty="0" err="1"/>
              <a:t>GAGIs</a:t>
            </a:r>
            <a:r>
              <a:rPr lang="en-CA" sz="1800" dirty="0"/>
              <a:t>, </a:t>
            </a:r>
            <a:r>
              <a:rPr lang="en-CA" sz="1800" b="1" dirty="0"/>
              <a:t>including one that does not contain any CFIA-regulated commodities</a:t>
            </a:r>
            <a:r>
              <a:rPr lang="en-CA" sz="1800" dirty="0"/>
              <a:t>. This error message results in the port needing to cancel the transaction and to revert to a legacy service option (</a:t>
            </a:r>
            <a:r>
              <a:rPr lang="en-CA" sz="1800" dirty="0" err="1"/>
              <a:t>OGD</a:t>
            </a:r>
            <a:r>
              <a:rPr lang="en-CA" sz="1800" dirty="0"/>
              <a:t> PARS, </a:t>
            </a:r>
            <a:r>
              <a:rPr lang="en-CA" sz="1800" dirty="0" err="1"/>
              <a:t>OGD</a:t>
            </a:r>
            <a:r>
              <a:rPr lang="en-CA" sz="1800" dirty="0"/>
              <a:t> </a:t>
            </a:r>
            <a:r>
              <a:rPr lang="en-CA" sz="1800" dirty="0" err="1"/>
              <a:t>RMD</a:t>
            </a:r>
            <a:r>
              <a:rPr lang="en-CA" sz="1800" dirty="0"/>
              <a:t> or Paper).</a:t>
            </a:r>
          </a:p>
          <a:p>
            <a:pPr marL="0" indent="0">
              <a:buNone/>
            </a:pPr>
            <a:r>
              <a:rPr lang="en-CA" sz="1800" dirty="0"/>
              <a:t> </a:t>
            </a:r>
          </a:p>
          <a:p>
            <a:pPr marL="0" indent="0">
              <a:buNone/>
            </a:pPr>
            <a:r>
              <a:rPr lang="en-US" sz="1800" dirty="0"/>
              <a:t>CFIA – Multiple countries of Origin (</a:t>
            </a:r>
            <a:r>
              <a:rPr lang="en-US" sz="1800" dirty="0" err="1"/>
              <a:t>GAGI</a:t>
            </a:r>
            <a:r>
              <a:rPr lang="en-US" sz="1800" dirty="0"/>
              <a:t>) where not all lines have CFIA data.  These get rejected from CFIA categorically.</a:t>
            </a:r>
            <a:r>
              <a:rPr lang="en-US" sz="1800" dirty="0">
                <a:solidFill>
                  <a:srgbClr val="FF0000"/>
                </a:solidFill>
              </a:rPr>
              <a:t> </a:t>
            </a:r>
            <a:endParaRPr lang="en-US" sz="1800" b="1" dirty="0">
              <a:solidFill>
                <a:srgbClr val="FF0000"/>
              </a:solidFill>
            </a:endParaRPr>
          </a:p>
          <a:p>
            <a:pPr marL="0" indent="0">
              <a:buNone/>
            </a:pPr>
            <a:endParaRPr lang="en-CA" sz="1000" dirty="0">
              <a:solidFill>
                <a:srgbClr val="FF0000"/>
              </a:solidFill>
            </a:endParaRPr>
          </a:p>
          <a:p>
            <a:pPr marL="0" indent="0">
              <a:buNone/>
            </a:pPr>
            <a:r>
              <a:rPr lang="en-US" sz="2000" b="1" dirty="0"/>
              <a:t>Status Update: </a:t>
            </a:r>
            <a:r>
              <a:rPr lang="en-CA" sz="1800"/>
              <a:t>CFIA is continues to target end of October to resolve this issue.</a:t>
            </a:r>
            <a:endParaRPr lang="en-CA" sz="1800" dirty="0"/>
          </a:p>
        </p:txBody>
      </p:sp>
    </p:spTree>
    <p:extLst>
      <p:ext uri="{BB962C8B-B14F-4D97-AF65-F5344CB8AC3E}">
        <p14:creationId xmlns:p14="http://schemas.microsoft.com/office/powerpoint/2010/main" val="2449687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50838"/>
            <a:ext cx="8229600" cy="5212081"/>
          </a:xfrm>
        </p:spPr>
        <p:txBody>
          <a:bodyPr/>
          <a:lstStyle/>
          <a:p>
            <a:pPr marL="0" indent="0">
              <a:buNone/>
            </a:pPr>
            <a:r>
              <a:rPr lang="en-CA" sz="1800" b="1" dirty="0"/>
              <a:t>CANADIAN NUCLEAR SAFETY COMMISSION</a:t>
            </a:r>
          </a:p>
          <a:p>
            <a:pPr marL="0" indent="0">
              <a:buNone/>
            </a:pPr>
            <a:endParaRPr lang="en-CA" sz="1000" b="1" dirty="0"/>
          </a:p>
          <a:p>
            <a:pPr marL="0" indent="0">
              <a:buNone/>
            </a:pPr>
            <a:r>
              <a:rPr lang="en-CA" sz="1800" b="1" dirty="0"/>
              <a:t>Issue: </a:t>
            </a:r>
            <a:r>
              <a:rPr lang="en-CA" sz="1800" dirty="0"/>
              <a:t>There are still a number of legacy permits which still do not contain an associated </a:t>
            </a:r>
            <a:r>
              <a:rPr lang="en-CA" sz="1800" dirty="0" err="1"/>
              <a:t>BN</a:t>
            </a:r>
            <a:r>
              <a:rPr lang="en-CA" sz="1800" dirty="0"/>
              <a:t> number in the reference data provided to the CBSA by the CNSC. As such, if a TCP quotes any of these legacy permits on their </a:t>
            </a:r>
            <a:r>
              <a:rPr lang="en-CA" sz="1800" dirty="0" err="1"/>
              <a:t>IID</a:t>
            </a:r>
            <a:r>
              <a:rPr lang="en-CA" sz="1800" dirty="0"/>
              <a:t>, the client will receive a reject.</a:t>
            </a:r>
          </a:p>
          <a:p>
            <a:pPr marL="0" indent="0">
              <a:buNone/>
            </a:pPr>
            <a:endParaRPr lang="en-CA" sz="1800" b="1" dirty="0">
              <a:solidFill>
                <a:srgbClr val="FF0000"/>
              </a:solidFill>
            </a:endParaRPr>
          </a:p>
          <a:p>
            <a:pPr marL="0" indent="0">
              <a:buNone/>
            </a:pPr>
            <a:r>
              <a:rPr lang="en-US" sz="1800" b="1" dirty="0"/>
              <a:t>Status Update: </a:t>
            </a:r>
            <a:r>
              <a:rPr lang="en-US" sz="1800" dirty="0"/>
              <a:t>CNSC advised that the</a:t>
            </a:r>
            <a:r>
              <a:rPr lang="en-CA" sz="1800" dirty="0"/>
              <a:t> </a:t>
            </a:r>
            <a:r>
              <a:rPr lang="en-CA" sz="1800" dirty="0" err="1"/>
              <a:t>BN</a:t>
            </a:r>
            <a:r>
              <a:rPr lang="en-CA" sz="1800" dirty="0"/>
              <a:t> update is ongoing.  As licensees provide the information the licensing database is being updated to include the BN.  They are also determining the most efficient way to make sure the legacy permit </a:t>
            </a:r>
            <a:r>
              <a:rPr lang="en-CA" sz="1800" dirty="0" err="1"/>
              <a:t>BNs</a:t>
            </a:r>
            <a:r>
              <a:rPr lang="en-CA" sz="1800" dirty="0"/>
              <a:t> are updated when the data is not automatically transferred.</a:t>
            </a:r>
            <a:endParaRPr lang="en-US" sz="1800" b="1" dirty="0"/>
          </a:p>
        </p:txBody>
      </p:sp>
    </p:spTree>
    <p:extLst>
      <p:ext uri="{BB962C8B-B14F-4D97-AF65-F5344CB8AC3E}">
        <p14:creationId xmlns:p14="http://schemas.microsoft.com/office/powerpoint/2010/main" val="4069574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50838"/>
            <a:ext cx="8229600" cy="5212081"/>
          </a:xfrm>
        </p:spPr>
        <p:txBody>
          <a:bodyPr/>
          <a:lstStyle/>
          <a:p>
            <a:pPr marL="0" indent="0">
              <a:buNone/>
            </a:pPr>
            <a:r>
              <a:rPr lang="en-CA" sz="1800" b="1" dirty="0"/>
              <a:t>CANADA BORDER SERVICE AGENCY</a:t>
            </a:r>
          </a:p>
          <a:p>
            <a:pPr marL="0" indent="0">
              <a:buNone/>
            </a:pPr>
            <a:endParaRPr lang="en-CA" sz="1000" b="1" dirty="0"/>
          </a:p>
          <a:p>
            <a:pPr marL="0" indent="0">
              <a:buNone/>
            </a:pPr>
            <a:r>
              <a:rPr lang="en-CA" sz="1800" b="1" dirty="0"/>
              <a:t>Issue: </a:t>
            </a:r>
            <a:r>
              <a:rPr lang="en-CA" sz="1800" dirty="0"/>
              <a:t>The CBSA has identified a sequencing issue that happens when a CFIA reject is received and when the TCP resubmits the data, the </a:t>
            </a:r>
            <a:r>
              <a:rPr lang="en-CA" sz="1800" dirty="0" err="1"/>
              <a:t>IID</a:t>
            </a:r>
            <a:r>
              <a:rPr lang="en-CA" sz="1800" dirty="0"/>
              <a:t> remains in a pending CFIA decision status.</a:t>
            </a:r>
          </a:p>
          <a:p>
            <a:pPr marL="0" indent="0">
              <a:buNone/>
            </a:pPr>
            <a:endParaRPr lang="en-CA" sz="1800" b="1" dirty="0">
              <a:solidFill>
                <a:srgbClr val="FF0000"/>
              </a:solidFill>
            </a:endParaRPr>
          </a:p>
          <a:p>
            <a:pPr marL="0" indent="0">
              <a:buNone/>
            </a:pPr>
            <a:r>
              <a:rPr lang="en-US" sz="1800" b="1" dirty="0"/>
              <a:t>Status Update: </a:t>
            </a:r>
            <a:r>
              <a:rPr lang="en-CA" sz="1800" dirty="0"/>
              <a:t>The first portion of this fix was implemented in September and the CBSA intends to have the next portion of the fix implemented by the end of October or early November. </a:t>
            </a:r>
            <a:endParaRPr lang="en-US" sz="1800" b="1" dirty="0"/>
          </a:p>
        </p:txBody>
      </p:sp>
    </p:spTree>
    <p:extLst>
      <p:ext uri="{BB962C8B-B14F-4D97-AF65-F5344CB8AC3E}">
        <p14:creationId xmlns:p14="http://schemas.microsoft.com/office/powerpoint/2010/main" val="2777695370"/>
      </p:ext>
    </p:extLst>
  </p:cSld>
  <p:clrMapOvr>
    <a:masterClrMapping/>
  </p:clrMapOvr>
</p:sld>
</file>

<file path=ppt/theme/theme1.xml><?xml version="1.0" encoding="utf-8"?>
<a:theme xmlns:a="http://schemas.openxmlformats.org/drawingml/2006/main" name="ppt_se_e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1393</Words>
  <Application>Microsoft Office PowerPoint</Application>
  <PresentationFormat>On-screen Show (4:3)</PresentationFormat>
  <Paragraphs>130</Paragraphs>
  <Slides>18</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Times New Roman</vt:lpstr>
      <vt:lpstr>ppt_se_eng</vt:lpstr>
      <vt:lpstr>Single Window Initiative Implementation Working Group    October 11, 2018</vt:lpstr>
      <vt:lpstr>Agenda</vt:lpstr>
      <vt:lpstr>SWI Onboarding and IID Volumes Update</vt:lpstr>
      <vt:lpstr>PGA Transactions August 2018</vt:lpstr>
      <vt:lpstr>SWI IID System/Policy Issues  Status Update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Transactional SWI IID Qs and As</vt:lpstr>
      <vt:lpstr>PowerPoint Presentation</vt:lpstr>
      <vt:lpstr>Testing and Certifying for the SWI IID  Qs and As</vt:lpstr>
      <vt:lpstr>PowerPoint Presentation</vt:lpstr>
      <vt:lpstr>Roundtable</vt:lpstr>
      <vt:lpstr>PowerPoint Presentation</vt:lpstr>
    </vt:vector>
  </TitlesOfParts>
  <Company>Government of Canada / Gouvernement du Canada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Hiscocks, Matthew</dc:creator>
  <cp:lastModifiedBy>MCriger</cp:lastModifiedBy>
  <cp:revision>280</cp:revision>
  <cp:lastPrinted>2018-07-27T18:22:20Z</cp:lastPrinted>
  <dcterms:created xsi:type="dcterms:W3CDTF">2014-11-04T20:34:09Z</dcterms:created>
  <dcterms:modified xsi:type="dcterms:W3CDTF">2018-10-11T18:27:38Z</dcterms:modified>
</cp:coreProperties>
</file>