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5"/>
  </p:sldMasterIdLst>
  <p:notesMasterIdLst>
    <p:notesMasterId r:id="rId29"/>
  </p:notesMasterIdLst>
  <p:handoutMasterIdLst>
    <p:handoutMasterId r:id="rId30"/>
  </p:handoutMasterIdLst>
  <p:sldIdLst>
    <p:sldId id="260" r:id="rId6"/>
    <p:sldId id="261" r:id="rId7"/>
    <p:sldId id="262" r:id="rId8"/>
    <p:sldId id="268" r:id="rId9"/>
    <p:sldId id="273" r:id="rId10"/>
    <p:sldId id="275" r:id="rId11"/>
    <p:sldId id="272" r:id="rId12"/>
    <p:sldId id="277" r:id="rId13"/>
    <p:sldId id="278" r:id="rId14"/>
    <p:sldId id="279" r:id="rId15"/>
    <p:sldId id="299" r:id="rId16"/>
    <p:sldId id="304" r:id="rId17"/>
    <p:sldId id="303" r:id="rId18"/>
    <p:sldId id="302" r:id="rId19"/>
    <p:sldId id="283" r:id="rId20"/>
    <p:sldId id="284" r:id="rId21"/>
    <p:sldId id="287" r:id="rId22"/>
    <p:sldId id="288" r:id="rId23"/>
    <p:sldId id="285" r:id="rId24"/>
    <p:sldId id="280" r:id="rId25"/>
    <p:sldId id="290" r:id="rId26"/>
    <p:sldId id="305" r:id="rId27"/>
    <p:sldId id="270" r:id="rId28"/>
  </p:sldIdLst>
  <p:sldSz cx="9144000" cy="6858000" type="screen4x3"/>
  <p:notesSz cx="7010400" cy="9296400"/>
  <p:embeddedFontLst>
    <p:embeddedFont>
      <p:font typeface="Calibri" panose="020F0502020204030204" pitchFamily="34" charset="0"/>
      <p:regular r:id="rId31"/>
      <p:bold r:id="rId32"/>
      <p:italic r:id="rId33"/>
      <p:boldItalic r:id="rId34"/>
    </p:embeddedFont>
    <p:embeddedFont>
      <p:font typeface="Arial Unicode MS" panose="020B0604020202020204" pitchFamily="34" charset="-128"/>
      <p:regular r:id="rId35"/>
    </p:embeddedFont>
  </p:embeddedFontLst>
  <p:defaultTextStyle>
    <a:defPPr>
      <a:defRPr lang="zh-TW"/>
    </a:defPPr>
    <a:lvl1pPr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1pPr>
    <a:lvl2pPr marL="457200"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2pPr>
    <a:lvl3pPr marL="914400"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3pPr>
    <a:lvl4pPr marL="1371600"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4pPr>
    <a:lvl5pPr marL="1828800"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kumimoji="1"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kumimoji="1"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kumimoji="1"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kumimoji="1" kern="1200">
        <a:solidFill>
          <a:schemeClr val="tx1"/>
        </a:solidFill>
        <a:latin typeface="Arial" charset="0"/>
        <a:ea typeface="Arial Unicode MS" pitchFamily="34" charset="-128"/>
        <a:cs typeface="Arial Unicode MS"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rnan, Laura [NCR]" initials="LD" lastIdx="5" clrIdx="0"/>
  <p:cmAuthor id="1" name="Nawabi,Spojmai [NCR]" initials="SN" lastIdx="1" clrIdx="1"/>
  <p:cmAuthor id="2" name="Gomez,Camila [NCR]" initials="CG" lastIdx="9" clrIdx="2"/>
  <p:cmAuthor id="3" name="Dornan,Laura [NCR]" initials="LD" lastIdx="4" clrIdx="3"/>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3A601B"/>
    <a:srgbClr val="FFFF00"/>
    <a:srgbClr val="EABD00"/>
    <a:srgbClr val="9999FF"/>
    <a:srgbClr val="CC3300"/>
    <a:srgbClr val="3366CC"/>
    <a:srgbClr val="003399"/>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75" autoAdjust="0"/>
  </p:normalViewPr>
  <p:slideViewPr>
    <p:cSldViewPr>
      <p:cViewPr varScale="1">
        <p:scale>
          <a:sx n="80" d="100"/>
          <a:sy n="80" d="100"/>
        </p:scale>
        <p:origin x="1450" y="5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8195"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8196"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8197"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B018098F-5F04-4E87-A759-1C438CD29B6A}" type="slidenum">
              <a:rPr lang="en-US"/>
              <a:pPr>
                <a:defRPr/>
              </a:pPr>
              <a:t>‹#›</a:t>
            </a:fld>
            <a:endParaRPr lang="en-US"/>
          </a:p>
        </p:txBody>
      </p:sp>
    </p:spTree>
    <p:extLst>
      <p:ext uri="{BB962C8B-B14F-4D97-AF65-F5344CB8AC3E}">
        <p14:creationId xmlns:p14="http://schemas.microsoft.com/office/powerpoint/2010/main" val="1502071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1126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1127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56F48A94-34F4-4D6C-A21C-F1C4FBC4F2AF}" type="slidenum">
              <a:rPr lang="en-US"/>
              <a:pPr>
                <a:defRPr/>
              </a:pPr>
              <a:t>‹#›</a:t>
            </a:fld>
            <a:endParaRPr lang="en-US"/>
          </a:p>
        </p:txBody>
      </p:sp>
    </p:spTree>
    <p:extLst>
      <p:ext uri="{BB962C8B-B14F-4D97-AF65-F5344CB8AC3E}">
        <p14:creationId xmlns:p14="http://schemas.microsoft.com/office/powerpoint/2010/main" val="42624969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1pPr>
    <a:lvl2pPr marL="4572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2pPr>
    <a:lvl3pPr marL="9144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3pPr>
    <a:lvl4pPr marL="13716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4pPr>
    <a:lvl5pPr marL="18288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Arial Unicode MS" pitchFamily="34" charset="-128"/>
                <a:cs typeface="Arial Unicode MS" pitchFamily="34" charset="-128"/>
              </a:defRPr>
            </a:lvl1pPr>
            <a:lvl2pPr marL="757066" indent="-291179" eaLnBrk="0" hangingPunct="0">
              <a:spcBef>
                <a:spcPct val="30000"/>
              </a:spcBef>
              <a:defRPr kumimoji="1" sz="1200">
                <a:solidFill>
                  <a:schemeClr val="tx1"/>
                </a:solidFill>
                <a:latin typeface="Arial" charset="0"/>
                <a:ea typeface="Arial Unicode MS" pitchFamily="34" charset="-128"/>
                <a:cs typeface="Arial Unicode MS" pitchFamily="34" charset="-128"/>
              </a:defRPr>
            </a:lvl2pPr>
            <a:lvl3pPr marL="1164717" indent="-232943" eaLnBrk="0" hangingPunct="0">
              <a:spcBef>
                <a:spcPct val="30000"/>
              </a:spcBef>
              <a:defRPr kumimoji="1" sz="1200">
                <a:solidFill>
                  <a:schemeClr val="tx1"/>
                </a:solidFill>
                <a:latin typeface="Arial" charset="0"/>
                <a:ea typeface="Arial Unicode MS" pitchFamily="34" charset="-128"/>
                <a:cs typeface="Arial Unicode MS" pitchFamily="34" charset="-128"/>
              </a:defRPr>
            </a:lvl3pPr>
            <a:lvl4pPr marL="1630604" indent="-232943" eaLnBrk="0" hangingPunct="0">
              <a:spcBef>
                <a:spcPct val="30000"/>
              </a:spcBef>
              <a:defRPr kumimoji="1" sz="1200">
                <a:solidFill>
                  <a:schemeClr val="tx1"/>
                </a:solidFill>
                <a:latin typeface="Arial" charset="0"/>
                <a:ea typeface="Arial Unicode MS" pitchFamily="34" charset="-128"/>
                <a:cs typeface="Arial Unicode MS" pitchFamily="34" charset="-128"/>
              </a:defRPr>
            </a:lvl4pPr>
            <a:lvl5pPr marL="2096491" indent="-232943" eaLnBrk="0" hangingPunct="0">
              <a:spcBef>
                <a:spcPct val="30000"/>
              </a:spcBef>
              <a:defRPr kumimoji="1" sz="1200">
                <a:solidFill>
                  <a:schemeClr val="tx1"/>
                </a:solidFill>
                <a:latin typeface="Arial" charset="0"/>
                <a:ea typeface="Arial Unicode MS" pitchFamily="34" charset="-128"/>
                <a:cs typeface="Arial Unicode MS" pitchFamily="34" charset="-128"/>
              </a:defRPr>
            </a:lvl5pPr>
            <a:lvl6pPr marL="2562377" indent="-232943"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6pPr>
            <a:lvl7pPr marL="3028264" indent="-232943"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7pPr>
            <a:lvl8pPr marL="3494151" indent="-232943"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8pPr>
            <a:lvl9pPr marL="3960038" indent="-232943"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9pPr>
          </a:lstStyle>
          <a:p>
            <a:pPr eaLnBrk="1" hangingPunct="1">
              <a:spcBef>
                <a:spcPct val="0"/>
              </a:spcBef>
            </a:pPr>
            <a:fld id="{C21B3DF4-73E1-476A-AC73-7BC6FBF2E84F}" type="slidenum">
              <a:rPr lang="en-US" altLang="en-US" smtClean="0"/>
              <a:pPr eaLnBrk="1" hangingPunct="1">
                <a:spcBef>
                  <a:spcPct val="0"/>
                </a:spcBef>
              </a:pPr>
              <a:t>5</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F48A94-34F4-4D6C-A21C-F1C4FBC4F2AF}" type="slidenum">
              <a:rPr lang="en-US" smtClean="0"/>
              <a:pPr>
                <a:defRPr/>
              </a:pPr>
              <a:t>22</a:t>
            </a:fld>
            <a:endParaRPr lang="en-US"/>
          </a:p>
        </p:txBody>
      </p:sp>
    </p:spTree>
    <p:extLst>
      <p:ext uri="{BB962C8B-B14F-4D97-AF65-F5344CB8AC3E}">
        <p14:creationId xmlns:p14="http://schemas.microsoft.com/office/powerpoint/2010/main" val="11030139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4" descr="COM1016_corp_banner__03"/>
          <p:cNvPicPr>
            <a:picLocks noChangeAspect="1" noChangeArrowheads="1"/>
          </p:cNvPicPr>
          <p:nvPr userDrawn="1"/>
        </p:nvPicPr>
        <p:blipFill>
          <a:blip r:embed="rId3">
            <a:extLst>
              <a:ext uri="{28A0092B-C50C-407E-A947-70E740481C1C}">
                <a14:useLocalDpi xmlns:a14="http://schemas.microsoft.com/office/drawing/2010/main" val="0"/>
              </a:ext>
            </a:extLst>
          </a:blip>
          <a:srcRect b="11967"/>
          <a:stretch>
            <a:fillRect/>
          </a:stretch>
        </p:blipFill>
        <p:spPr bwMode="auto">
          <a:xfrm>
            <a:off x="0" y="836613"/>
            <a:ext cx="91440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9090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306834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442352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061782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27492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46919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141712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71107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4861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98625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76858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24"/>
          <p:cNvSpPr txBox="1">
            <a:spLocks noChangeArrowheads="1"/>
          </p:cNvSpPr>
          <p:nvPr userDrawn="1"/>
        </p:nvSpPr>
        <p:spPr bwMode="auto">
          <a:xfrm>
            <a:off x="755650" y="6208713"/>
            <a:ext cx="8137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Arial Unicode MS" pitchFamily="34" charset="-128"/>
                <a:cs typeface="Arial Unicode MS" pitchFamily="34" charset="-128"/>
              </a:defRPr>
            </a:lvl1pPr>
            <a:lvl2pPr marL="742950" indent="-285750" eaLnBrk="0" hangingPunct="0">
              <a:defRPr kumimoji="1">
                <a:solidFill>
                  <a:schemeClr val="tx1"/>
                </a:solidFill>
                <a:latin typeface="Arial" charset="0"/>
                <a:ea typeface="Arial Unicode MS" pitchFamily="34" charset="-128"/>
                <a:cs typeface="Arial Unicode MS" pitchFamily="34" charset="-128"/>
              </a:defRPr>
            </a:lvl2pPr>
            <a:lvl3pPr marL="1143000" indent="-228600" eaLnBrk="0" hangingPunct="0">
              <a:defRPr kumimoji="1">
                <a:solidFill>
                  <a:schemeClr val="tx1"/>
                </a:solidFill>
                <a:latin typeface="Arial" charset="0"/>
                <a:ea typeface="Arial Unicode MS" pitchFamily="34" charset="-128"/>
                <a:cs typeface="Arial Unicode MS" pitchFamily="34" charset="-128"/>
              </a:defRPr>
            </a:lvl3pPr>
            <a:lvl4pPr marL="1600200" indent="-228600" eaLnBrk="0" hangingPunct="0">
              <a:defRPr kumimoji="1">
                <a:solidFill>
                  <a:schemeClr val="tx1"/>
                </a:solidFill>
                <a:latin typeface="Arial" charset="0"/>
                <a:ea typeface="Arial Unicode MS" pitchFamily="34" charset="-128"/>
                <a:cs typeface="Arial Unicode MS" pitchFamily="34" charset="-128"/>
              </a:defRPr>
            </a:lvl4pPr>
            <a:lvl5pPr marL="2057400" indent="-228600" eaLnBrk="0" hangingPunct="0">
              <a:defRPr kumimoji="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9pPr>
          </a:lstStyle>
          <a:p>
            <a:pPr algn="ctr" eaLnBrk="1" hangingPunct="1">
              <a:defRPr/>
            </a:pPr>
            <a:r>
              <a:rPr lang="en-CA" altLang="en-US" sz="1000" dirty="0" smtClean="0"/>
              <a:t>Page </a:t>
            </a:r>
            <a:fld id="{3978CDC9-FAB9-47D4-A00A-9616E109B77C}" type="slidenum">
              <a:rPr lang="en-CA" altLang="en-US" sz="1000" smtClean="0"/>
              <a:pPr algn="ctr" eaLnBrk="1" hangingPunct="1">
                <a:defRPr/>
              </a:pPr>
              <a:t>‹#›</a:t>
            </a:fld>
            <a:r>
              <a:rPr lang="en-CA" altLang="en-US" sz="1000" dirty="0" smtClean="0"/>
              <a:t> </a:t>
            </a:r>
            <a:endParaRPr kumimoji="0" lang="en-CA" altLang="en-US" sz="1000" dirty="0" smtClean="0"/>
          </a:p>
        </p:txBody>
      </p:sp>
      <p:sp>
        <p:nvSpPr>
          <p:cNvPr id="1027" name="Rectangle 2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sp>
        <p:nvSpPr>
          <p:cNvPr id="1028" name="Rectangle 29"/>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1029" name="Line 30"/>
          <p:cNvSpPr>
            <a:spLocks noChangeShapeType="1"/>
          </p:cNvSpPr>
          <p:nvPr userDrawn="1"/>
        </p:nvSpPr>
        <p:spPr bwMode="auto">
          <a:xfrm>
            <a:off x="827088" y="1268413"/>
            <a:ext cx="8316912" cy="0"/>
          </a:xfrm>
          <a:prstGeom prst="line">
            <a:avLst/>
          </a:prstGeom>
          <a:noFill/>
          <a:ln w="28575">
            <a:solidFill>
              <a:srgbClr val="3A601B"/>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887"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p:titleStyle>
    <p:body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ec.gc.ca/lcpe-cepa/default.asp?lang=En&amp;n=0CBF3BCC-1&amp;offset=3&amp;toc=show%20-%20toc3-1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ec.gc.ca/lcpe-cepa/eng/regulations/detailReg.cfm?intReg=88"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ec.VehicleandEngineInfo.ec@canada.ca"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ec.VehicleAndEngineInfo.ec@canada.c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ec.infovehiculeetmoteur.ec@canada.c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ec.gc.ca/lcpe-cepa/eng/regulations/detailReg.cfm?intReg=88" TargetMode="External"/><Relationship Id="rId2" Type="http://schemas.openxmlformats.org/officeDocument/2006/relationships/hyperlink" Target="http://www.ec.gc.ca/lcpe-cepa/default.asp?lang=En&amp;n=D44ED61E-1" TargetMode="External"/><Relationship Id="rId1" Type="http://schemas.openxmlformats.org/officeDocument/2006/relationships/slideLayout" Target="../slideLayouts/slideLayout2.xml"/><Relationship Id="rId5" Type="http://schemas.openxmlformats.org/officeDocument/2006/relationships/hyperlink" Target="http://www.ec.gc.ca/lcpe-cepa/default.asp?lang=En&amp;n=4FD6ECE2-1" TargetMode="External"/><Relationship Id="rId4" Type="http://schemas.openxmlformats.org/officeDocument/2006/relationships/hyperlink" Target="http://www.ec.gc.ca/lcpe-cepa/default.asp?lang=En&amp;n=0CBF3BCC-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hyperlink" Target="mailto:ec.VehicleAndEngineInfo.ec@canada.c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8"/>
          <p:cNvSpPr>
            <a:spLocks noGrp="1" noChangeArrowheads="1"/>
          </p:cNvSpPr>
          <p:nvPr>
            <p:ph type="ctrTitle" idx="4294967295"/>
          </p:nvPr>
        </p:nvSpPr>
        <p:spPr>
          <a:xfrm>
            <a:off x="1907704" y="2708920"/>
            <a:ext cx="6337300" cy="1800200"/>
          </a:xfrm>
          <a:solidFill>
            <a:srgbClr val="FFFFFF"/>
          </a:solidFill>
        </p:spPr>
        <p:txBody>
          <a:bodyPr/>
          <a:lstStyle/>
          <a:p>
            <a:pPr eaLnBrk="1" hangingPunct="1"/>
            <a:r>
              <a:rPr lang="en-US" altLang="zh-TW" kern="1200" dirty="0">
                <a:latin typeface="Arial" charset="0"/>
                <a:ea typeface="Arial Unicode MS" pitchFamily="34" charset="-128"/>
                <a:cs typeface="Arial Unicode MS" pitchFamily="34" charset="-128"/>
              </a:rPr>
              <a:t>Completing the Transition Engine Annual </a:t>
            </a:r>
            <a:r>
              <a:rPr lang="en-US" altLang="zh-TW" kern="1200" dirty="0" smtClean="0">
                <a:latin typeface="Arial" charset="0"/>
                <a:ea typeface="Arial Unicode MS" pitchFamily="34" charset="-128"/>
                <a:cs typeface="Arial Unicode MS" pitchFamily="34" charset="-128"/>
              </a:rPr>
              <a:t>Report </a:t>
            </a:r>
            <a:r>
              <a:rPr lang="en-US" altLang="zh-TW" kern="1200" dirty="0">
                <a:latin typeface="Arial" charset="0"/>
                <a:ea typeface="Arial Unicode MS" pitchFamily="34" charset="-128"/>
                <a:cs typeface="Arial Unicode MS" pitchFamily="34" charset="-128"/>
              </a:rPr>
              <a:t>(TEAR)</a:t>
            </a:r>
            <a:r>
              <a:rPr lang="en-US" altLang="zh-TW" dirty="0" smtClean="0">
                <a:solidFill>
                  <a:schemeClr val="tx1"/>
                </a:solidFill>
              </a:rPr>
              <a:t/>
            </a:r>
            <a:br>
              <a:rPr lang="en-US" altLang="zh-TW" dirty="0" smtClean="0">
                <a:solidFill>
                  <a:schemeClr val="tx1"/>
                </a:solidFill>
              </a:rPr>
            </a:br>
            <a:r>
              <a:rPr lang="en-US" altLang="zh-TW" dirty="0" smtClean="0">
                <a:solidFill>
                  <a:schemeClr val="tx1"/>
                </a:solidFill>
              </a:rPr>
              <a:t/>
            </a:r>
            <a:br>
              <a:rPr lang="en-US" altLang="zh-TW" dirty="0" smtClean="0">
                <a:solidFill>
                  <a:schemeClr val="tx1"/>
                </a:solidFill>
              </a:rPr>
            </a:br>
            <a:r>
              <a:rPr lang="en-US" altLang="zh-TW" sz="2400" i="1" dirty="0" smtClean="0">
                <a:solidFill>
                  <a:schemeClr val="tx1"/>
                </a:solidFill>
              </a:rPr>
              <a:t>Off-Road Compression-Ignition Emission Regulations</a:t>
            </a:r>
            <a:endParaRPr lang="fr-CA" altLang="en-US" sz="2400" i="1" dirty="0" smtClean="0">
              <a:solidFill>
                <a:schemeClr val="tx1"/>
              </a:solidFill>
            </a:endParaRPr>
          </a:p>
        </p:txBody>
      </p:sp>
      <p:sp>
        <p:nvSpPr>
          <p:cNvPr id="3075" name="Rectangle 10"/>
          <p:cNvSpPr>
            <a:spLocks noGrp="1" noChangeArrowheads="1"/>
          </p:cNvSpPr>
          <p:nvPr>
            <p:ph type="subTitle" idx="4294967295"/>
          </p:nvPr>
        </p:nvSpPr>
        <p:spPr>
          <a:xfrm>
            <a:off x="1907704" y="5228233"/>
            <a:ext cx="6984776" cy="1081087"/>
          </a:xfrm>
          <a:solidFill>
            <a:srgbClr val="FFFFFF"/>
          </a:solidFill>
        </p:spPr>
        <p:txBody>
          <a:bodyPr/>
          <a:lstStyle/>
          <a:p>
            <a:pPr marL="0" indent="0" eaLnBrk="1" hangingPunct="1">
              <a:buFontTx/>
              <a:buNone/>
            </a:pPr>
            <a:r>
              <a:rPr lang="en-US" altLang="zh-TW" sz="1800" b="1" dirty="0" smtClean="0"/>
              <a:t>Regulatory Administration Section</a:t>
            </a:r>
          </a:p>
          <a:p>
            <a:pPr marL="0" indent="0" eaLnBrk="1" hangingPunct="1">
              <a:buFontTx/>
              <a:buNone/>
            </a:pPr>
            <a:r>
              <a:rPr lang="en-US" altLang="zh-TW" sz="1800" b="1" dirty="0" smtClean="0"/>
              <a:t>Transportation Division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79475" y="274638"/>
            <a:ext cx="7940675" cy="1143000"/>
          </a:xfrm>
        </p:spPr>
        <p:txBody>
          <a:bodyPr/>
          <a:lstStyle/>
          <a:p>
            <a:pPr eaLnBrk="1" hangingPunct="1"/>
            <a:r>
              <a:rPr lang="en-CA" altLang="en-US" sz="3200" dirty="0" smtClean="0"/>
              <a:t>Engine Detail Worksheets</a:t>
            </a:r>
          </a:p>
        </p:txBody>
      </p:sp>
      <p:sp>
        <p:nvSpPr>
          <p:cNvPr id="4099" name="Rectangle 3"/>
          <p:cNvSpPr>
            <a:spLocks noGrp="1" noChangeArrowheads="1"/>
          </p:cNvSpPr>
          <p:nvPr>
            <p:ph type="body" idx="1"/>
          </p:nvPr>
        </p:nvSpPr>
        <p:spPr>
          <a:xfrm>
            <a:off x="737120" y="1372382"/>
            <a:ext cx="7940675" cy="4525963"/>
          </a:xfrm>
        </p:spPr>
        <p:txBody>
          <a:bodyPr/>
          <a:lstStyle/>
          <a:p>
            <a:pPr marL="0" indent="0">
              <a:buFontTx/>
              <a:buNone/>
              <a:defRPr/>
            </a:pPr>
            <a:r>
              <a:rPr lang="en-CA" altLang="en-US" sz="2000" b="1" u="sng" dirty="0" smtClean="0"/>
              <a:t>Step 4:</a:t>
            </a:r>
            <a:r>
              <a:rPr lang="en-CA" altLang="en-US" sz="2000" b="1" dirty="0" smtClean="0"/>
              <a:t> </a:t>
            </a:r>
            <a:r>
              <a:rPr lang="en-CA" altLang="en-US" sz="2000" dirty="0" smtClean="0"/>
              <a:t>Click on each worksheet tab that appear near the bottom of your screen to </a:t>
            </a:r>
            <a:r>
              <a:rPr lang="en-US" altLang="en-US" sz="2000" dirty="0" smtClean="0"/>
              <a:t>complete information, as applicable, with respect to:</a:t>
            </a:r>
          </a:p>
          <a:p>
            <a:pPr marL="775562" indent="-342900">
              <a:buFont typeface="Arial" panose="020B0604020202020204" pitchFamily="34" charset="0"/>
              <a:buChar char="•"/>
              <a:defRPr/>
            </a:pPr>
            <a:r>
              <a:rPr lang="en-US" altLang="en-US" sz="1800" b="1" dirty="0" smtClean="0"/>
              <a:t>Loose Transition Engines:</a:t>
            </a:r>
          </a:p>
          <a:p>
            <a:pPr marL="1197837" lvl="1">
              <a:defRPr/>
            </a:pPr>
            <a:r>
              <a:rPr lang="en-US" altLang="en-US" sz="1600" dirty="0" smtClean="0"/>
              <a:t>Transition engines not installed in/or on a machine</a:t>
            </a:r>
          </a:p>
          <a:p>
            <a:pPr marL="775562" indent="-342900">
              <a:defRPr/>
            </a:pPr>
            <a:r>
              <a:rPr lang="en-US" altLang="en-US" sz="1800" b="1" dirty="0" smtClean="0"/>
              <a:t>Installed Transition Engines</a:t>
            </a:r>
          </a:p>
          <a:p>
            <a:pPr marL="1197837" lvl="1">
              <a:defRPr/>
            </a:pPr>
            <a:r>
              <a:rPr lang="en-US" altLang="en-US" sz="1600" dirty="0" smtClean="0"/>
              <a:t>Transition engines installed in/or on a machine</a:t>
            </a:r>
          </a:p>
          <a:p>
            <a:pPr marL="775562" indent="-342900">
              <a:defRPr/>
            </a:pPr>
            <a:r>
              <a:rPr lang="en-US" altLang="en-US" sz="1800" b="1" dirty="0" smtClean="0"/>
              <a:t>Non-transition Engines include:</a:t>
            </a:r>
            <a:endParaRPr lang="en-US" altLang="en-US" sz="1800" b="1" dirty="0"/>
          </a:p>
          <a:p>
            <a:pPr marL="1197837" lvl="1">
              <a:spcBef>
                <a:spcPts val="300"/>
              </a:spcBef>
              <a:spcAft>
                <a:spcPts val="300"/>
              </a:spcAft>
              <a:defRPr/>
            </a:pPr>
            <a:r>
              <a:rPr lang="en-US" altLang="en-US" sz="1600" dirty="0"/>
              <a:t>c</a:t>
            </a:r>
            <a:r>
              <a:rPr lang="en-US" altLang="en-US" sz="1600" dirty="0" smtClean="0"/>
              <a:t>ertified engines</a:t>
            </a:r>
          </a:p>
          <a:p>
            <a:pPr marL="1572487" lvl="2">
              <a:spcBef>
                <a:spcPts val="300"/>
              </a:spcBef>
              <a:spcAft>
                <a:spcPts val="300"/>
              </a:spcAft>
              <a:defRPr/>
            </a:pPr>
            <a:r>
              <a:rPr lang="en-US" altLang="en-US" sz="1400" dirty="0" smtClean="0"/>
              <a:t>engines meeting current emission standards (Tier 4) or the standards in place at the time of their manufacture,</a:t>
            </a:r>
          </a:p>
          <a:p>
            <a:pPr marL="1197837" lvl="1">
              <a:spcBef>
                <a:spcPts val="300"/>
              </a:spcBef>
              <a:spcAft>
                <a:spcPts val="300"/>
              </a:spcAft>
              <a:defRPr/>
            </a:pPr>
            <a:r>
              <a:rPr lang="en-US" altLang="en-US" sz="1600" dirty="0" smtClean="0"/>
              <a:t>replacement engines, </a:t>
            </a:r>
          </a:p>
          <a:p>
            <a:pPr marL="1197837" lvl="1">
              <a:spcBef>
                <a:spcPts val="300"/>
              </a:spcBef>
              <a:spcAft>
                <a:spcPts val="300"/>
              </a:spcAft>
              <a:defRPr/>
            </a:pPr>
            <a:r>
              <a:rPr lang="en-US" altLang="en-US" sz="1600" dirty="0" smtClean="0"/>
              <a:t>transportation refrigeration units, or </a:t>
            </a:r>
          </a:p>
          <a:p>
            <a:pPr marL="1197837" lvl="1">
              <a:spcBef>
                <a:spcPts val="300"/>
              </a:spcBef>
              <a:spcAft>
                <a:spcPts val="300"/>
              </a:spcAft>
              <a:defRPr/>
            </a:pPr>
            <a:r>
              <a:rPr lang="en-US" altLang="en-US" sz="1600" dirty="0" smtClean="0"/>
              <a:t>engines that do not meet current emission standards but that conform to the certification and in-use standards in the EPA certificate</a:t>
            </a:r>
          </a:p>
          <a:p>
            <a:pPr marL="0" indent="0" eaLnBrk="1" hangingPunct="1">
              <a:spcAft>
                <a:spcPts val="1200"/>
              </a:spcAft>
              <a:buFontTx/>
              <a:buNone/>
              <a:defRPr/>
            </a:pPr>
            <a:endParaRPr lang="en-US" altLang="en-US" sz="2800" dirty="0" smtClean="0"/>
          </a:p>
        </p:txBody>
      </p:sp>
      <p:grpSp>
        <p:nvGrpSpPr>
          <p:cNvPr id="15364" name="Group 28692"/>
          <p:cNvGrpSpPr>
            <a:grpSpLocks/>
          </p:cNvGrpSpPr>
          <p:nvPr/>
        </p:nvGrpSpPr>
        <p:grpSpPr bwMode="auto">
          <a:xfrm>
            <a:off x="2555776" y="5682672"/>
            <a:ext cx="4914477" cy="297434"/>
            <a:chOff x="1979712" y="4941168"/>
            <a:chExt cx="4914477" cy="297918"/>
          </a:xfrm>
        </p:grpSpPr>
        <p:cxnSp>
          <p:nvCxnSpPr>
            <p:cNvPr id="15366" name="Straight Arrow Connector 28682"/>
            <p:cNvCxnSpPr>
              <a:cxnSpLocks noChangeShapeType="1"/>
            </p:cNvCxnSpPr>
            <p:nvPr/>
          </p:nvCxnSpPr>
          <p:spPr bwMode="auto">
            <a:xfrm>
              <a:off x="3942978" y="4941168"/>
              <a:ext cx="0" cy="291207"/>
            </a:xfrm>
            <a:prstGeom prst="straightConnector1">
              <a:avLst/>
            </a:prstGeom>
            <a:noFill/>
            <a:ln w="19050" algn="ctr">
              <a:solidFill>
                <a:srgbClr val="FF0000"/>
              </a:solidFill>
              <a:round/>
              <a:headEnd/>
              <a:tailEnd type="stealth" w="lg" len="lg"/>
            </a:ln>
            <a:extLst>
              <a:ext uri="{909E8E84-426E-40DD-AFC4-6F175D3DCCD1}">
                <a14:hiddenFill xmlns:a14="http://schemas.microsoft.com/office/drawing/2010/main">
                  <a:noFill/>
                </a14:hiddenFill>
              </a:ext>
            </a:extLst>
          </p:spPr>
        </p:cxnSp>
        <p:cxnSp>
          <p:nvCxnSpPr>
            <p:cNvPr id="15367" name="Straight Arrow Connector 74"/>
            <p:cNvCxnSpPr>
              <a:cxnSpLocks noChangeShapeType="1"/>
            </p:cNvCxnSpPr>
            <p:nvPr/>
          </p:nvCxnSpPr>
          <p:spPr bwMode="auto">
            <a:xfrm>
              <a:off x="5450382" y="4941168"/>
              <a:ext cx="0" cy="293415"/>
            </a:xfrm>
            <a:prstGeom prst="straightConnector1">
              <a:avLst/>
            </a:prstGeom>
            <a:noFill/>
            <a:ln w="19050" algn="ctr">
              <a:solidFill>
                <a:srgbClr val="FF0000"/>
              </a:solidFill>
              <a:round/>
              <a:headEnd/>
              <a:tailEnd type="stealth" w="lg" len="lg"/>
            </a:ln>
            <a:extLst>
              <a:ext uri="{909E8E84-426E-40DD-AFC4-6F175D3DCCD1}">
                <a14:hiddenFill xmlns:a14="http://schemas.microsoft.com/office/drawing/2010/main">
                  <a:noFill/>
                </a14:hiddenFill>
              </a:ext>
            </a:extLst>
          </p:spPr>
        </p:cxnSp>
        <p:cxnSp>
          <p:nvCxnSpPr>
            <p:cNvPr id="15368" name="Straight Arrow Connector 75"/>
            <p:cNvCxnSpPr>
              <a:cxnSpLocks noChangeShapeType="1"/>
            </p:cNvCxnSpPr>
            <p:nvPr/>
          </p:nvCxnSpPr>
          <p:spPr bwMode="auto">
            <a:xfrm flipH="1">
              <a:off x="6893501" y="4941168"/>
              <a:ext cx="688" cy="297918"/>
            </a:xfrm>
            <a:prstGeom prst="straightConnector1">
              <a:avLst/>
            </a:prstGeom>
            <a:noFill/>
            <a:ln w="19050" algn="ctr">
              <a:solidFill>
                <a:srgbClr val="FF0000"/>
              </a:solidFill>
              <a:round/>
              <a:headEnd/>
              <a:tailEnd type="stealth" w="lg" len="lg"/>
            </a:ln>
            <a:extLst>
              <a:ext uri="{909E8E84-426E-40DD-AFC4-6F175D3DCCD1}">
                <a14:hiddenFill xmlns:a14="http://schemas.microsoft.com/office/drawing/2010/main">
                  <a:noFill/>
                </a14:hiddenFill>
              </a:ext>
            </a:extLst>
          </p:spPr>
        </p:cxnSp>
        <p:sp>
          <p:nvSpPr>
            <p:cNvPr id="15369" name="Rectangle 28688"/>
            <p:cNvSpPr>
              <a:spLocks noChangeArrowheads="1"/>
            </p:cNvSpPr>
            <p:nvPr/>
          </p:nvSpPr>
          <p:spPr bwMode="auto">
            <a:xfrm>
              <a:off x="1979712" y="4941168"/>
              <a:ext cx="1584176" cy="216024"/>
            </a:xfrm>
            <a:prstGeom prst="rect">
              <a:avLst/>
            </a:prstGeom>
            <a:solidFill>
              <a:schemeClr val="bg1"/>
            </a:solidFill>
            <a:ln w="9525" algn="ctr">
              <a:solidFill>
                <a:schemeClr val="bg1"/>
              </a:solidFill>
              <a:round/>
              <a:headEnd/>
              <a:tailEnd/>
            </a:ln>
          </p:spPr>
          <p:txBody>
            <a:bodyPr/>
            <a:lstStyle>
              <a:lvl1pPr eaLnBrk="0" hangingPunct="0">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eaLnBrk="0" hangingPunct="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eaLnBrk="0" hangingPunct="0">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eaLnBrk="0" hangingPunct="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eaLnBrk="0" hangingPunct="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eaLnBrk="1" hangingPunct="1">
                <a:spcBef>
                  <a:spcPct val="0"/>
                </a:spcBef>
                <a:buClrTx/>
                <a:buSzTx/>
                <a:buFontTx/>
                <a:buNone/>
              </a:pPr>
              <a:endParaRPr lang="en-US" altLang="en-US" sz="1800"/>
            </a:p>
          </p:txBody>
        </p:sp>
      </p:grpSp>
      <p:pic>
        <p:nvPicPr>
          <p:cNvPr id="2" name="Picture 1"/>
          <p:cNvPicPr>
            <a:picLocks noChangeAspect="1"/>
          </p:cNvPicPr>
          <p:nvPr/>
        </p:nvPicPr>
        <p:blipFill>
          <a:blip r:embed="rId2"/>
          <a:stretch>
            <a:fillRect/>
          </a:stretch>
        </p:blipFill>
        <p:spPr>
          <a:xfrm>
            <a:off x="1490489" y="5962287"/>
            <a:ext cx="7629525" cy="3048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79475" y="274638"/>
            <a:ext cx="8085138" cy="1143000"/>
          </a:xfrm>
        </p:spPr>
        <p:txBody>
          <a:bodyPr/>
          <a:lstStyle/>
          <a:p>
            <a:pPr eaLnBrk="1" hangingPunct="1"/>
            <a:r>
              <a:rPr lang="en-CA" altLang="en-US" sz="3200" dirty="0" smtClean="0"/>
              <a:t>Emission Standards</a:t>
            </a:r>
          </a:p>
        </p:txBody>
      </p:sp>
      <p:sp>
        <p:nvSpPr>
          <p:cNvPr id="16387" name="Rectangle 3"/>
          <p:cNvSpPr>
            <a:spLocks noGrp="1" noChangeArrowheads="1"/>
          </p:cNvSpPr>
          <p:nvPr>
            <p:ph type="body" idx="1"/>
          </p:nvPr>
        </p:nvSpPr>
        <p:spPr>
          <a:xfrm>
            <a:off x="827584" y="1340768"/>
            <a:ext cx="7940675" cy="4896544"/>
          </a:xfrm>
        </p:spPr>
        <p:txBody>
          <a:bodyPr/>
          <a:lstStyle/>
          <a:p>
            <a:pPr>
              <a:spcAft>
                <a:spcPts val="1200"/>
              </a:spcAft>
            </a:pPr>
            <a:r>
              <a:rPr lang="en-CA" altLang="en-US" sz="2000" dirty="0" smtClean="0"/>
              <a:t>Consult Chapter F </a:t>
            </a:r>
            <a:r>
              <a:rPr lang="en-CA" altLang="en-US" sz="2000" dirty="0"/>
              <a:t>of the guidance document </a:t>
            </a:r>
            <a:r>
              <a:rPr lang="en-CA" altLang="en-US" sz="2000" dirty="0" smtClean="0"/>
              <a:t>for information on the emission standards for engines subject to the Regulations. The guidance document is available </a:t>
            </a:r>
            <a:r>
              <a:rPr lang="en-CA" altLang="en-US" sz="2000" dirty="0"/>
              <a:t>at </a:t>
            </a:r>
            <a:r>
              <a:rPr lang="en-CA" altLang="en-US" sz="2000" dirty="0">
                <a:hlinkClick r:id="rId2"/>
              </a:rPr>
              <a:t>http://www.ec.gc.ca/lcpe-cepa/default.asp?lang=En&amp;n=0CBF3BCC-1&amp;offset=3&amp;toc=show%20-%</a:t>
            </a:r>
            <a:r>
              <a:rPr lang="en-CA" altLang="en-US" sz="2000" dirty="0" smtClean="0">
                <a:hlinkClick r:id="rId2"/>
              </a:rPr>
              <a:t>20toc3-11</a:t>
            </a:r>
            <a:r>
              <a:rPr lang="en-CA" altLang="en-US" sz="2000" dirty="0" smtClean="0"/>
              <a:t>  </a:t>
            </a:r>
          </a:p>
          <a:p>
            <a:pPr lvl="1">
              <a:spcBef>
                <a:spcPts val="0"/>
              </a:spcBef>
              <a:spcAft>
                <a:spcPts val="600"/>
              </a:spcAft>
              <a:buClr>
                <a:srgbClr val="CC3300"/>
              </a:buClr>
              <a:buFont typeface="Wingdings" panose="05000000000000000000" pitchFamily="2" charset="2"/>
              <a:buChar char="§"/>
            </a:pPr>
            <a:r>
              <a:rPr lang="en-CA" altLang="en-US" sz="1800" b="1" dirty="0" smtClean="0"/>
              <a:t>E</a:t>
            </a:r>
            <a:r>
              <a:rPr lang="en-US" altLang="en-US" sz="1800" b="1" dirty="0" smtClean="0"/>
              <a:t>mission </a:t>
            </a:r>
            <a:r>
              <a:rPr lang="en-US" altLang="en-US" sz="1800" b="1" dirty="0"/>
              <a:t>standards </a:t>
            </a:r>
            <a:r>
              <a:rPr lang="en-US" altLang="en-US" sz="1800" b="1" dirty="0" smtClean="0"/>
              <a:t>	        </a:t>
            </a:r>
            <a:r>
              <a:rPr lang="en-CA" altLang="en-US" sz="1800" dirty="0" smtClean="0">
                <a:sym typeface="Wingdings" pitchFamily="2" charset="2"/>
              </a:rPr>
              <a:t> Chapter F </a:t>
            </a:r>
            <a:r>
              <a:rPr lang="en-CA" altLang="en-US" sz="1800" dirty="0" smtClean="0"/>
              <a:t> Tables 2 to 5</a:t>
            </a:r>
          </a:p>
          <a:p>
            <a:pPr lvl="1">
              <a:spcAft>
                <a:spcPts val="600"/>
              </a:spcAft>
              <a:buClr>
                <a:srgbClr val="CC3300"/>
              </a:buClr>
              <a:buFont typeface="Wingdings" panose="05000000000000000000" pitchFamily="2" charset="2"/>
              <a:buChar char="§"/>
            </a:pPr>
            <a:r>
              <a:rPr lang="en-CA" altLang="en-US" sz="1800" b="1" dirty="0" smtClean="0"/>
              <a:t>Transition engines timeframes</a:t>
            </a:r>
            <a:r>
              <a:rPr lang="en-CA" altLang="en-US" sz="1800" dirty="0"/>
              <a:t> </a:t>
            </a:r>
            <a:r>
              <a:rPr lang="en-CA" altLang="en-US" sz="1800" dirty="0" smtClean="0"/>
              <a:t> </a:t>
            </a:r>
            <a:r>
              <a:rPr lang="en-CA" altLang="en-US" sz="1800" dirty="0" smtClean="0">
                <a:sym typeface="Wingdings" pitchFamily="2" charset="2"/>
              </a:rPr>
              <a:t> Chapter F  </a:t>
            </a:r>
            <a:r>
              <a:rPr lang="en-CA" altLang="en-US" sz="1800" dirty="0" smtClean="0"/>
              <a:t>Table 6 </a:t>
            </a:r>
          </a:p>
          <a:p>
            <a:pPr>
              <a:spcAft>
                <a:spcPts val="600"/>
              </a:spcAft>
            </a:pPr>
            <a:r>
              <a:rPr lang="en-CA" altLang="en-US" sz="2000" dirty="0" smtClean="0"/>
              <a:t>The validation properties of the workbook will also assist in determining if a particular engine is a transition engine or a non-transition engine.</a:t>
            </a:r>
          </a:p>
          <a:p>
            <a:pPr>
              <a:spcAft>
                <a:spcPts val="600"/>
              </a:spcAft>
            </a:pPr>
            <a:r>
              <a:rPr lang="en-CA" altLang="en-US" sz="2000" dirty="0" smtClean="0"/>
              <a:t>If you imported both transition and non-transition engines in 2018, you are required to also include the non-transition engines in your TEAR report.</a:t>
            </a:r>
          </a:p>
          <a:p>
            <a:endParaRPr lang="en-CA" altLang="en-US" sz="16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79475" y="274638"/>
            <a:ext cx="8085138" cy="1143000"/>
          </a:xfrm>
        </p:spPr>
        <p:txBody>
          <a:bodyPr/>
          <a:lstStyle/>
          <a:p>
            <a:pPr eaLnBrk="1" hangingPunct="1"/>
            <a:r>
              <a:rPr lang="en-CA" altLang="en-US" sz="3200" dirty="0" smtClean="0"/>
              <a:t>Certified Engines</a:t>
            </a:r>
          </a:p>
        </p:txBody>
      </p:sp>
      <p:sp>
        <p:nvSpPr>
          <p:cNvPr id="4099" name="Rectangle 3"/>
          <p:cNvSpPr>
            <a:spLocks noGrp="1" noChangeArrowheads="1"/>
          </p:cNvSpPr>
          <p:nvPr>
            <p:ph type="body" idx="1"/>
          </p:nvPr>
        </p:nvSpPr>
        <p:spPr>
          <a:xfrm>
            <a:off x="827584" y="1484784"/>
            <a:ext cx="7940675" cy="4525963"/>
          </a:xfrm>
        </p:spPr>
        <p:txBody>
          <a:bodyPr/>
          <a:lstStyle/>
          <a:p>
            <a:pPr>
              <a:spcAft>
                <a:spcPts val="1200"/>
              </a:spcAft>
              <a:defRPr/>
            </a:pPr>
            <a:r>
              <a:rPr lang="en-US" altLang="en-US" sz="2000" dirty="0" smtClean="0"/>
              <a:t>Engines </a:t>
            </a:r>
            <a:r>
              <a:rPr lang="en-US" altLang="en-US" sz="2000" dirty="0"/>
              <a:t>meeting </a:t>
            </a:r>
            <a:r>
              <a:rPr lang="en-US" altLang="en-US" sz="2000" dirty="0" smtClean="0"/>
              <a:t>final Tier 4, </a:t>
            </a:r>
            <a:r>
              <a:rPr lang="en-US" altLang="en-US" sz="2000" dirty="0"/>
              <a:t>or </a:t>
            </a:r>
            <a:endParaRPr lang="en-US" altLang="en-US" sz="2000" dirty="0" smtClean="0"/>
          </a:p>
          <a:p>
            <a:pPr>
              <a:spcAft>
                <a:spcPts val="1200"/>
              </a:spcAft>
              <a:defRPr/>
            </a:pPr>
            <a:r>
              <a:rPr lang="en-US" altLang="en-US" sz="2000" dirty="0" smtClean="0"/>
              <a:t>Engines meeting the emission standards </a:t>
            </a:r>
            <a:r>
              <a:rPr lang="en-US" altLang="en-US" sz="2000" dirty="0"/>
              <a:t>in place at the time of their </a:t>
            </a:r>
            <a:r>
              <a:rPr lang="en-US" altLang="en-US" sz="2000" dirty="0" smtClean="0"/>
              <a:t>manufacture, listed </a:t>
            </a:r>
            <a:r>
              <a:rPr lang="en-US" altLang="en-US" sz="2000" dirty="0"/>
              <a:t>in the tables </a:t>
            </a:r>
            <a:r>
              <a:rPr lang="en-US" altLang="en-US" sz="2000" dirty="0" smtClean="0"/>
              <a:t>below, depending on the model year and power category.</a:t>
            </a:r>
            <a:endParaRPr lang="en-US" altLang="en-US" sz="2000" dirty="0"/>
          </a:p>
          <a:p>
            <a:pPr marL="0" indent="0">
              <a:buFontTx/>
              <a:buNone/>
              <a:defRPr/>
            </a:pPr>
            <a:endParaRPr lang="en-US" altLang="en-US" sz="2000" b="1" u="sng" dirty="0" smtClean="0"/>
          </a:p>
          <a:p>
            <a:pPr>
              <a:defRPr/>
            </a:pPr>
            <a:endParaRPr lang="en-US" altLang="en-US" sz="2000" dirty="0"/>
          </a:p>
          <a:p>
            <a:pPr>
              <a:defRPr/>
            </a:pPr>
            <a:endParaRPr lang="en-US" altLang="en-US" sz="2000" dirty="0" smtClean="0"/>
          </a:p>
          <a:p>
            <a:pPr>
              <a:defRPr/>
            </a:pPr>
            <a:endParaRPr lang="en-US" altLang="en-US" sz="1100" kern="1200" dirty="0"/>
          </a:p>
        </p:txBody>
      </p:sp>
      <p:graphicFrame>
        <p:nvGraphicFramePr>
          <p:cNvPr id="3" name="Table 2"/>
          <p:cNvGraphicFramePr>
            <a:graphicFrameLocks noGrp="1"/>
          </p:cNvGraphicFramePr>
          <p:nvPr>
            <p:extLst>
              <p:ext uri="{D42A27DB-BD31-4B8C-83A1-F6EECF244321}">
                <p14:modId xmlns:p14="http://schemas.microsoft.com/office/powerpoint/2010/main" val="3103358719"/>
              </p:ext>
            </p:extLst>
          </p:nvPr>
        </p:nvGraphicFramePr>
        <p:xfrm>
          <a:off x="935038" y="3212976"/>
          <a:ext cx="4608512" cy="2295875"/>
        </p:xfrm>
        <a:graphic>
          <a:graphicData uri="http://schemas.openxmlformats.org/drawingml/2006/table">
            <a:tbl>
              <a:tblPr>
                <a:tableStyleId>{68D230F3-CF80-4859-8CE7-A43EE81993B5}</a:tableStyleId>
              </a:tblPr>
              <a:tblGrid>
                <a:gridCol w="1368152">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tblGrid>
              <a:tr h="268635">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600" b="1" i="0" u="none" strike="noStrike" dirty="0" smtClean="0">
                        <a:solidFill>
                          <a:srgbClr val="000000"/>
                        </a:solidFill>
                        <a:effectLst/>
                        <a:latin typeface="Calibri" panose="020F0502020204030204" pitchFamily="34" charset="0"/>
                      </a:endParaRPr>
                    </a:p>
                  </a:txBody>
                  <a:tcPr marL="9525" marR="9525" marT="9526"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effectLst/>
                          <a:latin typeface="Calibri" panose="020F0502020204030204" pitchFamily="34" charset="0"/>
                        </a:rPr>
                        <a:t> &lt;&lt; Tier 2 &gt;&gt;</a:t>
                      </a:r>
                    </a:p>
                  </a:txBody>
                  <a:tcPr marL="9525" marR="9525" marT="9526"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effectLst/>
                          <a:latin typeface="Calibri" panose="020F0502020204030204" pitchFamily="34" charset="0"/>
                        </a:rPr>
                        <a:t>&lt;&lt; Tier 3 &gt;&gt;</a:t>
                      </a:r>
                    </a:p>
                  </a:txBody>
                  <a:tcPr marL="9525" marR="9525" marT="9526"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5340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effectLst/>
                          <a:latin typeface="Calibri" panose="020F0502020204030204" pitchFamily="34" charset="0"/>
                        </a:rPr>
                        <a:t>Power (kW)</a:t>
                      </a:r>
                    </a:p>
                  </a:txBody>
                  <a:tcPr marL="9525" marR="9525" marT="9526"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effectLst/>
                          <a:latin typeface="Calibri" panose="020F0502020204030204" pitchFamily="34" charset="0"/>
                        </a:rPr>
                        <a:t>Model Year</a:t>
                      </a:r>
                    </a:p>
                  </a:txBody>
                  <a:tcPr marL="9525" marR="9525" marT="9526"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effectLst/>
                          <a:latin typeface="Calibri" panose="020F0502020204030204" pitchFamily="34" charset="0"/>
                        </a:rPr>
                        <a:t>Model Year</a:t>
                      </a:r>
                    </a:p>
                  </a:txBody>
                  <a:tcPr marL="9525" marR="9525" marT="9526"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253405">
                <a:tc>
                  <a:txBody>
                    <a:bodyPr/>
                    <a:lstStyle/>
                    <a:p>
                      <a:pPr algn="l" fontAlgn="b"/>
                      <a:r>
                        <a:rPr lang="en-US" sz="1600" b="1" u="none" strike="noStrike" dirty="0">
                          <a:effectLst/>
                          <a:latin typeface="Calibri" panose="020F0502020204030204" pitchFamily="34" charset="0"/>
                        </a:rPr>
                        <a:t>&lt;8</a:t>
                      </a:r>
                      <a:endParaRPr lang="en-US" sz="1600" b="1" i="0" u="none" strike="noStrike" dirty="0">
                        <a:solidFill>
                          <a:srgbClr val="000000"/>
                        </a:solidFill>
                        <a:effectLst/>
                        <a:latin typeface="Calibri" panose="020F0502020204030204" pitchFamily="34" charset="0"/>
                      </a:endParaRPr>
                    </a:p>
                  </a:txBody>
                  <a:tcPr marL="9525" marR="9525" marT="9526"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u="none" strike="noStrike" dirty="0" smtClean="0">
                          <a:effectLst/>
                          <a:latin typeface="Calibri" panose="020F0502020204030204" pitchFamily="34" charset="0"/>
                        </a:rPr>
                        <a:t>2006–2011 </a:t>
                      </a:r>
                      <a:endParaRPr lang="en-US" sz="1600" b="0" i="0" u="none" strike="noStrike" dirty="0">
                        <a:solidFill>
                          <a:srgbClr val="000000"/>
                        </a:solidFill>
                        <a:effectLst/>
                        <a:latin typeface="Calibri" panose="020F0502020204030204" pitchFamily="34" charset="0"/>
                      </a:endParaRPr>
                    </a:p>
                  </a:txBody>
                  <a:tcPr marL="9525" marR="9525" marT="9526"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u="none" strike="noStrike" dirty="0" smtClean="0">
                          <a:effectLst/>
                          <a:latin typeface="Calibri" panose="020F0502020204030204" pitchFamily="34" charset="0"/>
                        </a:rPr>
                        <a:t>n/a</a:t>
                      </a:r>
                      <a:endParaRPr lang="en-US" sz="1600" b="0" i="0" u="none" strike="noStrike" dirty="0">
                        <a:solidFill>
                          <a:srgbClr val="000000"/>
                        </a:solidFill>
                        <a:effectLst/>
                        <a:latin typeface="Calibri" panose="020F0502020204030204" pitchFamily="34" charset="0"/>
                      </a:endParaRPr>
                    </a:p>
                  </a:txBody>
                  <a:tcPr marL="9525" marR="9525" marT="9526"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253405">
                <a:tc>
                  <a:txBody>
                    <a:bodyPr/>
                    <a:lstStyle/>
                    <a:p>
                      <a:pPr algn="l" fontAlgn="b"/>
                      <a:r>
                        <a:rPr lang="en-US" sz="1600" b="1" u="sng" strike="noStrike" dirty="0">
                          <a:effectLst/>
                          <a:latin typeface="Calibri" panose="020F0502020204030204" pitchFamily="34" charset="0"/>
                        </a:rPr>
                        <a:t>&gt;</a:t>
                      </a:r>
                      <a:r>
                        <a:rPr lang="en-US" sz="1600" b="1" u="none" strike="noStrike" dirty="0" smtClean="0">
                          <a:effectLst/>
                          <a:latin typeface="Calibri" panose="020F0502020204030204" pitchFamily="34" charset="0"/>
                        </a:rPr>
                        <a:t>8&lt;19</a:t>
                      </a:r>
                      <a:endParaRPr lang="en-US" sz="1600" b="1" i="0" u="none" strike="noStrike" dirty="0">
                        <a:solidFill>
                          <a:srgbClr val="000000"/>
                        </a:solidFill>
                        <a:effectLst/>
                        <a:latin typeface="Calibri" panose="020F0502020204030204" pitchFamily="34" charset="0"/>
                      </a:endParaRPr>
                    </a:p>
                  </a:txBody>
                  <a:tcPr marL="9525" marR="9525" marT="9526"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u="none" strike="noStrike" dirty="0" smtClean="0">
                          <a:effectLst/>
                          <a:latin typeface="Calibri" panose="020F0502020204030204" pitchFamily="34" charset="0"/>
                        </a:rPr>
                        <a:t>2006–2011</a:t>
                      </a:r>
                      <a:endParaRPr lang="en-US" sz="1600" b="0" i="0" u="none" strike="noStrike" dirty="0">
                        <a:solidFill>
                          <a:srgbClr val="000000"/>
                        </a:solidFill>
                        <a:effectLst/>
                        <a:latin typeface="Calibri" panose="020F0502020204030204" pitchFamily="34" charset="0"/>
                      </a:endParaRPr>
                    </a:p>
                  </a:txBody>
                  <a:tcPr marL="9525" marR="9525" marT="9526"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u="none" strike="noStrike" dirty="0" smtClean="0">
                          <a:effectLst/>
                          <a:latin typeface="Calibri" panose="020F0502020204030204" pitchFamily="34" charset="0"/>
                        </a:rPr>
                        <a:t>n/a</a:t>
                      </a:r>
                      <a:endParaRPr lang="en-US" sz="1600" b="0" i="0" u="none" strike="noStrike" dirty="0">
                        <a:solidFill>
                          <a:srgbClr val="000000"/>
                        </a:solidFill>
                        <a:effectLst/>
                        <a:latin typeface="Calibri" panose="020F0502020204030204" pitchFamily="34" charset="0"/>
                      </a:endParaRPr>
                    </a:p>
                  </a:txBody>
                  <a:tcPr marL="9525" marR="9525" marT="9526"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253405">
                <a:tc>
                  <a:txBody>
                    <a:bodyPr/>
                    <a:lstStyle/>
                    <a:p>
                      <a:pPr algn="l" fontAlgn="b"/>
                      <a:r>
                        <a:rPr lang="en-US" sz="1600" b="1" u="sng" strike="noStrike" dirty="0">
                          <a:effectLst/>
                          <a:latin typeface="Calibri" panose="020F0502020204030204" pitchFamily="34" charset="0"/>
                        </a:rPr>
                        <a:t>&gt;</a:t>
                      </a:r>
                      <a:r>
                        <a:rPr lang="en-US" sz="1600" b="1" u="none" strike="noStrike" dirty="0" smtClean="0">
                          <a:effectLst/>
                          <a:latin typeface="Calibri" panose="020F0502020204030204" pitchFamily="34" charset="0"/>
                        </a:rPr>
                        <a:t>19&lt;37</a:t>
                      </a:r>
                      <a:endParaRPr lang="en-US" sz="1600" b="1" i="0" u="none" strike="noStrike" dirty="0">
                        <a:solidFill>
                          <a:srgbClr val="000000"/>
                        </a:solidFill>
                        <a:effectLst/>
                        <a:latin typeface="Calibri" panose="020F0502020204030204" pitchFamily="34" charset="0"/>
                      </a:endParaRPr>
                    </a:p>
                  </a:txBody>
                  <a:tcPr marL="9525" marR="9525" marT="9526"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u="none" strike="noStrike" dirty="0" smtClean="0">
                          <a:effectLst/>
                          <a:latin typeface="Calibri" panose="020F0502020204030204" pitchFamily="34" charset="0"/>
                        </a:rPr>
                        <a:t>2006–2011</a:t>
                      </a:r>
                      <a:endParaRPr lang="en-US" sz="1600" b="0" i="0" u="none" strike="noStrike" dirty="0">
                        <a:solidFill>
                          <a:srgbClr val="000000"/>
                        </a:solidFill>
                        <a:effectLst/>
                        <a:latin typeface="Calibri" panose="020F0502020204030204" pitchFamily="34" charset="0"/>
                      </a:endParaRPr>
                    </a:p>
                  </a:txBody>
                  <a:tcPr marL="9525" marR="9525" marT="9526"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u="none" strike="noStrike" dirty="0" smtClean="0">
                          <a:effectLst/>
                          <a:latin typeface="Calibri" panose="020F0502020204030204" pitchFamily="34" charset="0"/>
                        </a:rPr>
                        <a:t>n/a</a:t>
                      </a:r>
                      <a:endParaRPr lang="en-US" sz="1600" b="0" i="0" u="none" strike="noStrike" dirty="0">
                        <a:solidFill>
                          <a:srgbClr val="000000"/>
                        </a:solidFill>
                        <a:effectLst/>
                        <a:latin typeface="Calibri" panose="020F0502020204030204" pitchFamily="34" charset="0"/>
                      </a:endParaRPr>
                    </a:p>
                  </a:txBody>
                  <a:tcPr marL="9525" marR="9525" marT="9526"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253405">
                <a:tc>
                  <a:txBody>
                    <a:bodyPr/>
                    <a:lstStyle/>
                    <a:p>
                      <a:pPr algn="l" fontAlgn="b"/>
                      <a:r>
                        <a:rPr lang="en-US" sz="1600" b="1" u="sng" strike="noStrike" dirty="0">
                          <a:effectLst/>
                          <a:latin typeface="Calibri" panose="020F0502020204030204" pitchFamily="34" charset="0"/>
                        </a:rPr>
                        <a:t>&gt;</a:t>
                      </a:r>
                      <a:r>
                        <a:rPr lang="en-US" sz="1600" b="1" u="none" strike="noStrike" dirty="0" smtClean="0">
                          <a:effectLst/>
                          <a:latin typeface="Calibri" panose="020F0502020204030204" pitchFamily="34" charset="0"/>
                        </a:rPr>
                        <a:t>37&lt;75</a:t>
                      </a:r>
                      <a:endParaRPr lang="en-US" sz="1600" b="1" i="0" u="none" strike="noStrike" dirty="0">
                        <a:solidFill>
                          <a:srgbClr val="000000"/>
                        </a:solidFill>
                        <a:effectLst/>
                        <a:latin typeface="Calibri" panose="020F0502020204030204" pitchFamily="34" charset="0"/>
                      </a:endParaRPr>
                    </a:p>
                  </a:txBody>
                  <a:tcPr marL="9525" marR="9525" marT="9526"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u="none" strike="noStrike" dirty="0" smtClean="0">
                          <a:effectLst/>
                          <a:latin typeface="Calibri" panose="020F0502020204030204" pitchFamily="34" charset="0"/>
                        </a:rPr>
                        <a:t>2006–2007</a:t>
                      </a:r>
                      <a:endParaRPr lang="en-US" sz="1600" b="0" i="0" u="none" strike="noStrike" dirty="0">
                        <a:solidFill>
                          <a:srgbClr val="000000"/>
                        </a:solidFill>
                        <a:effectLst/>
                        <a:latin typeface="Calibri" panose="020F0502020204030204" pitchFamily="34" charset="0"/>
                      </a:endParaRPr>
                    </a:p>
                  </a:txBody>
                  <a:tcPr marL="9525" marR="9525" marT="9526"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u="none" strike="noStrike" dirty="0" smtClean="0">
                          <a:effectLst/>
                          <a:latin typeface="Calibri" panose="020F0502020204030204" pitchFamily="34" charset="0"/>
                        </a:rPr>
                        <a:t>2008–2011</a:t>
                      </a:r>
                      <a:endParaRPr lang="en-US" sz="1600" b="0" i="0" u="none" strike="noStrike" dirty="0">
                        <a:solidFill>
                          <a:srgbClr val="000000"/>
                        </a:solidFill>
                        <a:effectLst/>
                        <a:latin typeface="Calibri" panose="020F0502020204030204" pitchFamily="34" charset="0"/>
                      </a:endParaRPr>
                    </a:p>
                  </a:txBody>
                  <a:tcPr marL="9525" marR="9525" marT="9526"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r h="253405">
                <a:tc>
                  <a:txBody>
                    <a:bodyPr/>
                    <a:lstStyle/>
                    <a:p>
                      <a:pPr algn="l" fontAlgn="b"/>
                      <a:r>
                        <a:rPr lang="en-US" sz="1600" b="1" u="sng" strike="noStrike" dirty="0">
                          <a:effectLst/>
                          <a:latin typeface="Calibri" panose="020F0502020204030204" pitchFamily="34" charset="0"/>
                        </a:rPr>
                        <a:t>&gt;</a:t>
                      </a:r>
                      <a:r>
                        <a:rPr lang="en-US" sz="1600" b="1" u="none" strike="noStrike" dirty="0" smtClean="0">
                          <a:effectLst/>
                          <a:latin typeface="Calibri" panose="020F0502020204030204" pitchFamily="34" charset="0"/>
                        </a:rPr>
                        <a:t>75 &lt;</a:t>
                      </a:r>
                      <a:r>
                        <a:rPr lang="en-US" sz="1600" b="1" u="none" strike="noStrike" dirty="0">
                          <a:effectLst/>
                          <a:latin typeface="Calibri" panose="020F0502020204030204" pitchFamily="34" charset="0"/>
                        </a:rPr>
                        <a:t>130</a:t>
                      </a:r>
                      <a:endParaRPr lang="en-US" sz="1600" b="1" i="0" u="none" strike="noStrike" dirty="0">
                        <a:solidFill>
                          <a:srgbClr val="000000"/>
                        </a:solidFill>
                        <a:effectLst/>
                        <a:latin typeface="Calibri" panose="020F0502020204030204" pitchFamily="34" charset="0"/>
                      </a:endParaRPr>
                    </a:p>
                  </a:txBody>
                  <a:tcPr marL="9525" marR="9525" marT="9526"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u="none" strike="noStrike" dirty="0">
                          <a:effectLst/>
                          <a:latin typeface="Calibri" panose="020F0502020204030204" pitchFamily="34" charset="0"/>
                        </a:rPr>
                        <a:t>2006</a:t>
                      </a:r>
                      <a:endParaRPr lang="en-US" sz="1600" b="0" i="0" u="none" strike="noStrike" dirty="0">
                        <a:solidFill>
                          <a:srgbClr val="000000"/>
                        </a:solidFill>
                        <a:effectLst/>
                        <a:latin typeface="Calibri" panose="020F0502020204030204" pitchFamily="34" charset="0"/>
                      </a:endParaRPr>
                    </a:p>
                  </a:txBody>
                  <a:tcPr marL="9525" marR="9525" marT="9526"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u="none" strike="noStrike" dirty="0" smtClean="0">
                          <a:effectLst/>
                          <a:latin typeface="Calibri" panose="020F0502020204030204" pitchFamily="34" charset="0"/>
                        </a:rPr>
                        <a:t>2007–2011</a:t>
                      </a:r>
                      <a:endParaRPr lang="en-US" sz="1600" b="0" i="0" u="none" strike="noStrike" dirty="0">
                        <a:solidFill>
                          <a:srgbClr val="000000"/>
                        </a:solidFill>
                        <a:effectLst/>
                        <a:latin typeface="Calibri" panose="020F0502020204030204" pitchFamily="34" charset="0"/>
                      </a:endParaRPr>
                    </a:p>
                  </a:txBody>
                  <a:tcPr marL="9525" marR="9525" marT="9526"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r h="253405">
                <a:tc>
                  <a:txBody>
                    <a:bodyPr/>
                    <a:lstStyle/>
                    <a:p>
                      <a:pPr algn="l" fontAlgn="b"/>
                      <a:r>
                        <a:rPr lang="en-US" sz="1600" b="1" u="sng" strike="noStrike" dirty="0" smtClean="0">
                          <a:effectLst/>
                          <a:latin typeface="Calibri" panose="020F0502020204030204" pitchFamily="34" charset="0"/>
                        </a:rPr>
                        <a:t>&gt;</a:t>
                      </a:r>
                      <a:r>
                        <a:rPr lang="en-US" sz="1600" b="1" u="none" strike="noStrike" baseline="0" dirty="0" smtClean="0">
                          <a:effectLst/>
                          <a:latin typeface="Calibri" panose="020F0502020204030204" pitchFamily="34" charset="0"/>
                        </a:rPr>
                        <a:t>130&lt;560</a:t>
                      </a:r>
                      <a:endParaRPr lang="en-US" sz="1600" b="1" i="0" u="none" strike="noStrike" dirty="0">
                        <a:solidFill>
                          <a:srgbClr val="000000"/>
                        </a:solidFill>
                        <a:effectLst/>
                        <a:latin typeface="Calibri" panose="020F0502020204030204" pitchFamily="34" charset="0"/>
                      </a:endParaRPr>
                    </a:p>
                  </a:txBody>
                  <a:tcPr marL="9525" marR="9525" marT="9526"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u="none" strike="noStrike" dirty="0" smtClean="0">
                          <a:effectLst/>
                          <a:latin typeface="Calibri" panose="020F0502020204030204" pitchFamily="34" charset="0"/>
                        </a:rPr>
                        <a:t>n/a</a:t>
                      </a:r>
                      <a:endParaRPr lang="en-US" sz="1600" b="0" i="0" u="none" strike="noStrike" dirty="0">
                        <a:solidFill>
                          <a:srgbClr val="000000"/>
                        </a:solidFill>
                        <a:effectLst/>
                        <a:latin typeface="Calibri" panose="020F0502020204030204" pitchFamily="34" charset="0"/>
                      </a:endParaRPr>
                    </a:p>
                  </a:txBody>
                  <a:tcPr marL="9525" marR="9525" marT="9526"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panose="020F0502020204030204" pitchFamily="34" charset="0"/>
                        </a:rPr>
                        <a:t>2006</a:t>
                      </a:r>
                      <a:r>
                        <a:rPr lang="en-US" sz="1600" u="none" strike="noStrike" dirty="0" smtClean="0">
                          <a:effectLst/>
                          <a:latin typeface="Calibri" panose="020F0502020204030204" pitchFamily="34" charset="0"/>
                        </a:rPr>
                        <a:t>–</a:t>
                      </a:r>
                      <a:r>
                        <a:rPr lang="en-US" sz="1600" b="0" i="0" u="none" strike="noStrike" dirty="0" smtClean="0">
                          <a:solidFill>
                            <a:srgbClr val="000000"/>
                          </a:solidFill>
                          <a:effectLst/>
                          <a:latin typeface="Calibri" panose="020F0502020204030204" pitchFamily="34" charset="0"/>
                        </a:rPr>
                        <a:t>2011</a:t>
                      </a:r>
                      <a:endParaRPr lang="en-US" sz="1600" b="0" i="0" u="none" strike="noStrike" dirty="0">
                        <a:solidFill>
                          <a:srgbClr val="000000"/>
                        </a:solidFill>
                        <a:effectLst/>
                        <a:latin typeface="Calibri" panose="020F0502020204030204" pitchFamily="34" charset="0"/>
                      </a:endParaRPr>
                    </a:p>
                  </a:txBody>
                  <a:tcPr marL="9525" marR="9525" marT="9526"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7"/>
                  </a:ext>
                </a:extLst>
              </a:tr>
              <a:tr h="253405">
                <a:tc>
                  <a:txBody>
                    <a:bodyPr/>
                    <a:lstStyle/>
                    <a:p>
                      <a:pPr algn="l" fontAlgn="b"/>
                      <a:r>
                        <a:rPr lang="en-US" sz="1600" b="1" u="none" strike="noStrike" dirty="0">
                          <a:effectLst/>
                          <a:latin typeface="Calibri" panose="020F0502020204030204" pitchFamily="34" charset="0"/>
                        </a:rPr>
                        <a:t>&gt;560</a:t>
                      </a:r>
                      <a:endParaRPr lang="en-US" sz="1600" b="1" i="0" u="none" strike="noStrike" dirty="0">
                        <a:solidFill>
                          <a:srgbClr val="000000"/>
                        </a:solidFill>
                        <a:effectLst/>
                        <a:latin typeface="Calibri" panose="020F0502020204030204" pitchFamily="34" charset="0"/>
                      </a:endParaRPr>
                    </a:p>
                  </a:txBody>
                  <a:tcPr marL="9525" marR="9525" marT="9526"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u="none" strike="noStrike" dirty="0" smtClean="0">
                          <a:effectLst/>
                          <a:latin typeface="Calibri" panose="020F0502020204030204" pitchFamily="34" charset="0"/>
                        </a:rPr>
                        <a:t>2006– 2011</a:t>
                      </a:r>
                      <a:endParaRPr lang="en-US" sz="1600" b="0" i="0" u="none" strike="noStrike" dirty="0">
                        <a:solidFill>
                          <a:srgbClr val="000000"/>
                        </a:solidFill>
                        <a:effectLst/>
                        <a:latin typeface="Calibri" panose="020F0502020204030204" pitchFamily="34" charset="0"/>
                      </a:endParaRPr>
                    </a:p>
                  </a:txBody>
                  <a:tcPr marL="9525" marR="9525" marT="9526"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1600" u="none" strike="noStrike" dirty="0" smtClean="0">
                          <a:effectLst/>
                          <a:latin typeface="Calibri" panose="020F0502020204030204" pitchFamily="34" charset="0"/>
                        </a:rPr>
                        <a:t>n/a</a:t>
                      </a:r>
                      <a:endParaRPr lang="en-US" sz="1600" b="0" i="0" u="none" strike="noStrike" dirty="0">
                        <a:solidFill>
                          <a:srgbClr val="000000"/>
                        </a:solidFill>
                        <a:effectLst/>
                        <a:latin typeface="Calibri" panose="020F0502020204030204" pitchFamily="34" charset="0"/>
                      </a:endParaRPr>
                    </a:p>
                  </a:txBody>
                  <a:tcPr marL="9525" marR="9525" marT="9526"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827643544"/>
              </p:ext>
            </p:extLst>
          </p:nvPr>
        </p:nvGraphicFramePr>
        <p:xfrm>
          <a:off x="5816600" y="3212976"/>
          <a:ext cx="3054350" cy="2280807"/>
        </p:xfrm>
        <a:graphic>
          <a:graphicData uri="http://schemas.openxmlformats.org/drawingml/2006/table">
            <a:tbl>
              <a:tblPr>
                <a:tableStyleId>{68D230F3-CF80-4859-8CE7-A43EE81993B5}</a:tableStyleId>
              </a:tblPr>
              <a:tblGrid>
                <a:gridCol w="1520706">
                  <a:extLst>
                    <a:ext uri="{9D8B030D-6E8A-4147-A177-3AD203B41FA5}">
                      <a16:colId xmlns:a16="http://schemas.microsoft.com/office/drawing/2014/main" val="20000"/>
                    </a:ext>
                  </a:extLst>
                </a:gridCol>
                <a:gridCol w="1533644">
                  <a:extLst>
                    <a:ext uri="{9D8B030D-6E8A-4147-A177-3AD203B41FA5}">
                      <a16:colId xmlns:a16="http://schemas.microsoft.com/office/drawing/2014/main" val="20001"/>
                    </a:ext>
                  </a:extLst>
                </a:gridCol>
              </a:tblGrid>
              <a:tr h="253423">
                <a:tc gridSpan="2">
                  <a:txBody>
                    <a:bodyPr/>
                    <a:lstStyle/>
                    <a:p>
                      <a:pPr marL="0" algn="ctr" defTabSz="914400" rtl="0" eaLnBrk="1" fontAlgn="b" latinLnBrk="0" hangingPunct="1"/>
                      <a:r>
                        <a:rPr lang="en-US" sz="1600" b="1" u="none" strike="noStrike" kern="1200" dirty="0" smtClean="0">
                          <a:effectLst/>
                          <a:latin typeface="Calibri" panose="020F0502020204030204" pitchFamily="34" charset="0"/>
                        </a:rPr>
                        <a:t>&lt;&lt;</a:t>
                      </a:r>
                      <a:r>
                        <a:rPr lang="en-US" sz="1600" b="1" u="none" strike="noStrike" kern="1200" baseline="0" dirty="0" smtClean="0">
                          <a:effectLst/>
                          <a:latin typeface="Calibri" panose="020F0502020204030204" pitchFamily="34" charset="0"/>
                        </a:rPr>
                        <a:t> </a:t>
                      </a:r>
                      <a:r>
                        <a:rPr lang="en-US" sz="1600" b="1" u="none" strike="noStrike" kern="1200" dirty="0" smtClean="0">
                          <a:effectLst/>
                          <a:latin typeface="Calibri" panose="020F0502020204030204" pitchFamily="34" charset="0"/>
                        </a:rPr>
                        <a:t>interim </a:t>
                      </a:r>
                      <a:r>
                        <a:rPr lang="en-US" sz="1600" b="1" u="none" strike="noStrike" kern="1200" dirty="0">
                          <a:effectLst/>
                          <a:latin typeface="Calibri" panose="020F0502020204030204" pitchFamily="34" charset="0"/>
                        </a:rPr>
                        <a:t>Tier </a:t>
                      </a:r>
                      <a:r>
                        <a:rPr lang="en-US" sz="1600" b="1" u="none" strike="noStrike" kern="1200" dirty="0" smtClean="0">
                          <a:effectLst/>
                          <a:latin typeface="Calibri" panose="020F0502020204030204" pitchFamily="34" charset="0"/>
                        </a:rPr>
                        <a:t>4 &gt;&gt;</a:t>
                      </a:r>
                      <a:endParaRPr lang="en-US" sz="1600" b="1" u="none" strike="noStrike" kern="1200" dirty="0">
                        <a:solidFill>
                          <a:schemeClr val="tx1"/>
                        </a:solidFill>
                        <a:effectLst/>
                        <a:latin typeface="Calibri" panose="020F0502020204030204" pitchFamily="34" charset="0"/>
                        <a:ea typeface="+mn-ea"/>
                        <a:cs typeface="+mn-cs"/>
                      </a:endParaRPr>
                    </a:p>
                  </a:txBody>
                  <a:tcPr marL="9528" marR="9528" marT="9527"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0"/>
                  </a:ext>
                </a:extLst>
              </a:tr>
              <a:tr h="25342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b="1" u="none" strike="noStrike" dirty="0" smtClean="0">
                          <a:effectLst/>
                          <a:latin typeface="Calibri" panose="020F0502020204030204" pitchFamily="34" charset="0"/>
                        </a:rPr>
                        <a:t>Power (kW)</a:t>
                      </a:r>
                      <a:endParaRPr lang="en-US" sz="1600" b="1" i="0" u="none" strike="noStrike" dirty="0" smtClean="0">
                        <a:solidFill>
                          <a:srgbClr val="000000"/>
                        </a:solidFill>
                        <a:effectLst/>
                        <a:latin typeface="Calibri" panose="020F0502020204030204" pitchFamily="34" charset="0"/>
                      </a:endParaRPr>
                    </a:p>
                  </a:txBody>
                  <a:tcPr marL="9528" marR="9528" marT="9527"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u="none" strike="noStrike" dirty="0" smtClean="0">
                          <a:effectLst/>
                          <a:latin typeface="Calibri" panose="020F0502020204030204" pitchFamily="34" charset="0"/>
                        </a:rPr>
                        <a:t>Model Year</a:t>
                      </a:r>
                      <a:endParaRPr lang="en-US" sz="1600" b="1" i="0" u="none" strike="noStrike" dirty="0" smtClean="0">
                        <a:solidFill>
                          <a:srgbClr val="000000"/>
                        </a:solidFill>
                        <a:effectLst/>
                        <a:latin typeface="Calibri" panose="020F0502020204030204" pitchFamily="34" charset="0"/>
                      </a:endParaRPr>
                    </a:p>
                  </a:txBody>
                  <a:tcPr marL="9528" marR="9528" marT="9527"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253423">
                <a:tc>
                  <a:txBody>
                    <a:bodyPr/>
                    <a:lstStyle/>
                    <a:p>
                      <a:pPr marL="0" algn="l" defTabSz="914400" rtl="0" eaLnBrk="1" fontAlgn="b" latinLnBrk="0" hangingPunct="1"/>
                      <a:r>
                        <a:rPr lang="en-US" sz="1600" b="1" u="none" strike="noStrike" kern="1200" dirty="0">
                          <a:effectLst/>
                          <a:latin typeface="Calibri" panose="020F0502020204030204" pitchFamily="34" charset="0"/>
                        </a:rPr>
                        <a:t>≥</a:t>
                      </a:r>
                      <a:r>
                        <a:rPr lang="en-US" sz="1600" b="1" u="none" strike="noStrike" kern="1200" dirty="0" smtClean="0">
                          <a:effectLst/>
                          <a:latin typeface="Calibri" panose="020F0502020204030204" pitchFamily="34" charset="0"/>
                        </a:rPr>
                        <a:t>19&lt;37</a:t>
                      </a:r>
                      <a:endParaRPr lang="en-US" sz="1600" b="1" u="none" strike="noStrike" kern="1200" baseline="30000" dirty="0">
                        <a:solidFill>
                          <a:schemeClr val="tx1"/>
                        </a:solidFill>
                        <a:effectLst/>
                        <a:latin typeface="Calibri" panose="020F0502020204030204" pitchFamily="34" charset="0"/>
                        <a:ea typeface="+mn-ea"/>
                        <a:cs typeface="+mn-cs"/>
                      </a:endParaRPr>
                    </a:p>
                  </a:txBody>
                  <a:tcPr marL="9528" marR="9528" marT="9527"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algn="ctr" defTabSz="914400" rtl="0" eaLnBrk="1" fontAlgn="b" latinLnBrk="0" hangingPunct="1"/>
                      <a:r>
                        <a:rPr lang="en-US" sz="1600" u="none" strike="noStrike" kern="1200" dirty="0">
                          <a:effectLst/>
                          <a:latin typeface="Calibri" panose="020F0502020204030204" pitchFamily="34" charset="0"/>
                        </a:rPr>
                        <a:t>2012</a:t>
                      </a:r>
                      <a:endParaRPr lang="en-US" sz="1600" u="none" strike="noStrike" kern="1200" dirty="0">
                        <a:solidFill>
                          <a:schemeClr val="tx1"/>
                        </a:solidFill>
                        <a:effectLst/>
                        <a:latin typeface="Calibri" panose="020F0502020204030204" pitchFamily="34" charset="0"/>
                        <a:ea typeface="+mn-ea"/>
                        <a:cs typeface="+mn-cs"/>
                      </a:endParaRPr>
                    </a:p>
                  </a:txBody>
                  <a:tcPr marL="9528" marR="9528" marT="9527"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253423">
                <a:tc>
                  <a:txBody>
                    <a:bodyPr/>
                    <a:lstStyle/>
                    <a:p>
                      <a:pPr marL="0" algn="l" defTabSz="914400" rtl="0" eaLnBrk="1" fontAlgn="b" latinLnBrk="0" hangingPunct="1"/>
                      <a:r>
                        <a:rPr lang="en-US" sz="1600" b="1" u="none" strike="noStrike" kern="1200" dirty="0">
                          <a:effectLst/>
                          <a:latin typeface="Calibri" panose="020F0502020204030204" pitchFamily="34" charset="0"/>
                        </a:rPr>
                        <a:t>≥</a:t>
                      </a:r>
                      <a:r>
                        <a:rPr lang="en-US" sz="1600" b="1" u="none" strike="noStrike" kern="1200" dirty="0" smtClean="0">
                          <a:effectLst/>
                          <a:latin typeface="Calibri" panose="020F0502020204030204" pitchFamily="34" charset="0"/>
                        </a:rPr>
                        <a:t>37&lt;56</a:t>
                      </a:r>
                      <a:endParaRPr lang="en-US" sz="1600" b="1" u="none" strike="noStrike" kern="1200" baseline="30000" dirty="0">
                        <a:solidFill>
                          <a:schemeClr val="tx1"/>
                        </a:solidFill>
                        <a:effectLst/>
                        <a:latin typeface="Calibri" panose="020F0502020204030204" pitchFamily="34" charset="0"/>
                        <a:ea typeface="+mn-ea"/>
                        <a:cs typeface="+mn-cs"/>
                      </a:endParaRPr>
                    </a:p>
                  </a:txBody>
                  <a:tcPr marL="9528" marR="9528" marT="9527"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algn="ctr" defTabSz="914400" rtl="0" eaLnBrk="1" fontAlgn="b" latinLnBrk="0" hangingPunct="1"/>
                      <a:r>
                        <a:rPr lang="en-US" sz="1600" u="none" strike="noStrike" kern="1200" dirty="0">
                          <a:effectLst/>
                          <a:latin typeface="Calibri" panose="020F0502020204030204" pitchFamily="34" charset="0"/>
                        </a:rPr>
                        <a:t>2012</a:t>
                      </a:r>
                      <a:endParaRPr lang="en-US" sz="1600" u="none" strike="noStrike" kern="1200" dirty="0">
                        <a:solidFill>
                          <a:schemeClr val="tx1"/>
                        </a:solidFill>
                        <a:effectLst/>
                        <a:latin typeface="Calibri" panose="020F0502020204030204" pitchFamily="34" charset="0"/>
                        <a:ea typeface="+mn-ea"/>
                        <a:cs typeface="+mn-cs"/>
                      </a:endParaRPr>
                    </a:p>
                  </a:txBody>
                  <a:tcPr marL="9528" marR="9528" marT="9527"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253423">
                <a:tc>
                  <a:txBody>
                    <a:bodyPr/>
                    <a:lstStyle/>
                    <a:p>
                      <a:pPr marL="0" algn="l" defTabSz="914400" rtl="0" eaLnBrk="1" fontAlgn="b" latinLnBrk="0" hangingPunct="1"/>
                      <a:r>
                        <a:rPr lang="en-US" sz="1600" b="1" u="none" strike="noStrike" kern="1200" dirty="0">
                          <a:effectLst/>
                          <a:latin typeface="Calibri" panose="020F0502020204030204" pitchFamily="34" charset="0"/>
                        </a:rPr>
                        <a:t>≥56&lt;75 </a:t>
                      </a:r>
                      <a:r>
                        <a:rPr lang="en-US" sz="1600" b="1" u="none" strike="noStrike" kern="1200" baseline="30000" dirty="0">
                          <a:effectLst/>
                          <a:latin typeface="Calibri" panose="020F0502020204030204" pitchFamily="34" charset="0"/>
                        </a:rPr>
                        <a:t>a</a:t>
                      </a:r>
                      <a:endParaRPr lang="en-US" sz="1600" b="1" u="none" strike="noStrike" kern="1200" baseline="30000" dirty="0">
                        <a:solidFill>
                          <a:schemeClr val="tx1"/>
                        </a:solidFill>
                        <a:effectLst/>
                        <a:latin typeface="Calibri" panose="020F0502020204030204" pitchFamily="34" charset="0"/>
                        <a:ea typeface="+mn-ea"/>
                        <a:cs typeface="+mn-cs"/>
                      </a:endParaRPr>
                    </a:p>
                  </a:txBody>
                  <a:tcPr marL="9528" marR="9528" marT="9527"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algn="ctr" defTabSz="914400" rtl="0" eaLnBrk="1" fontAlgn="b" latinLnBrk="0" hangingPunct="1"/>
                      <a:r>
                        <a:rPr lang="en-US" sz="1600" u="none" strike="noStrike" kern="1200" dirty="0">
                          <a:effectLst/>
                          <a:latin typeface="Calibri" panose="020F0502020204030204" pitchFamily="34" charset="0"/>
                        </a:rPr>
                        <a:t>2012–2013</a:t>
                      </a:r>
                      <a:endParaRPr lang="en-US" sz="1600" u="none" strike="noStrike" kern="1200" dirty="0">
                        <a:solidFill>
                          <a:schemeClr val="tx1"/>
                        </a:solidFill>
                        <a:effectLst/>
                        <a:latin typeface="Calibri" panose="020F0502020204030204" pitchFamily="34" charset="0"/>
                        <a:ea typeface="+mn-ea"/>
                        <a:cs typeface="+mn-cs"/>
                      </a:endParaRPr>
                    </a:p>
                  </a:txBody>
                  <a:tcPr marL="9528" marR="9528" marT="9527"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253423">
                <a:tc>
                  <a:txBody>
                    <a:bodyPr/>
                    <a:lstStyle/>
                    <a:p>
                      <a:pPr marL="0" algn="l" defTabSz="914400" rtl="0" eaLnBrk="1" fontAlgn="b" latinLnBrk="0" hangingPunct="1"/>
                      <a:r>
                        <a:rPr lang="en-US" sz="1600" b="1" u="none" strike="noStrike" kern="1200" dirty="0">
                          <a:effectLst/>
                          <a:latin typeface="Calibri" panose="020F0502020204030204" pitchFamily="34" charset="0"/>
                        </a:rPr>
                        <a:t>≥75&lt;130 </a:t>
                      </a:r>
                      <a:r>
                        <a:rPr lang="en-US" sz="1600" b="1" u="none" strike="noStrike" kern="1200" baseline="30000" dirty="0">
                          <a:effectLst/>
                          <a:latin typeface="Calibri" panose="020F0502020204030204" pitchFamily="34" charset="0"/>
                        </a:rPr>
                        <a:t>a</a:t>
                      </a:r>
                      <a:endParaRPr lang="en-US" sz="1600" b="1" u="none" strike="noStrike" kern="1200" baseline="30000" dirty="0">
                        <a:solidFill>
                          <a:schemeClr val="tx1"/>
                        </a:solidFill>
                        <a:effectLst/>
                        <a:latin typeface="Calibri" panose="020F0502020204030204" pitchFamily="34" charset="0"/>
                        <a:ea typeface="+mn-ea"/>
                        <a:cs typeface="+mn-cs"/>
                      </a:endParaRPr>
                    </a:p>
                  </a:txBody>
                  <a:tcPr marL="9528" marR="9528" marT="9527"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algn="ctr" defTabSz="914400" rtl="0" eaLnBrk="1" fontAlgn="b" latinLnBrk="0" hangingPunct="1"/>
                      <a:r>
                        <a:rPr lang="en-US" sz="1600" u="none" strike="noStrike" kern="1200" dirty="0">
                          <a:effectLst/>
                          <a:latin typeface="Calibri" panose="020F0502020204030204" pitchFamily="34" charset="0"/>
                        </a:rPr>
                        <a:t>2012–2013</a:t>
                      </a:r>
                      <a:endParaRPr lang="en-US" sz="1600" u="none" strike="noStrike" kern="1200" dirty="0">
                        <a:solidFill>
                          <a:schemeClr val="tx1"/>
                        </a:solidFill>
                        <a:effectLst/>
                        <a:latin typeface="Calibri" panose="020F0502020204030204" pitchFamily="34" charset="0"/>
                        <a:ea typeface="+mn-ea"/>
                        <a:cs typeface="+mn-cs"/>
                      </a:endParaRPr>
                    </a:p>
                  </a:txBody>
                  <a:tcPr marL="9528" marR="9528" marT="9527"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r h="253423">
                <a:tc>
                  <a:txBody>
                    <a:bodyPr/>
                    <a:lstStyle/>
                    <a:p>
                      <a:pPr marL="0" algn="l" defTabSz="914400" rtl="0" eaLnBrk="1" fontAlgn="b" latinLnBrk="0" hangingPunct="1"/>
                      <a:r>
                        <a:rPr lang="en-US" sz="1600" b="1" u="none" strike="noStrike" kern="1200" dirty="0">
                          <a:effectLst/>
                          <a:latin typeface="Calibri" panose="020F0502020204030204" pitchFamily="34" charset="0"/>
                        </a:rPr>
                        <a:t>≥130≤560</a:t>
                      </a:r>
                      <a:endParaRPr lang="en-US" sz="1600" b="1" u="none" strike="noStrike" kern="1200" dirty="0">
                        <a:solidFill>
                          <a:schemeClr val="tx1"/>
                        </a:solidFill>
                        <a:effectLst/>
                        <a:latin typeface="Calibri" panose="020F0502020204030204" pitchFamily="34" charset="0"/>
                        <a:ea typeface="+mn-ea"/>
                        <a:cs typeface="+mn-cs"/>
                      </a:endParaRPr>
                    </a:p>
                  </a:txBody>
                  <a:tcPr marL="9528" marR="9528" marT="9527"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algn="ctr" defTabSz="914400" rtl="0" eaLnBrk="1" fontAlgn="b" latinLnBrk="0" hangingPunct="1"/>
                      <a:r>
                        <a:rPr lang="en-US" sz="1600" u="none" strike="noStrike" kern="1200" dirty="0">
                          <a:effectLst/>
                          <a:latin typeface="Calibri" panose="020F0502020204030204" pitchFamily="34" charset="0"/>
                        </a:rPr>
                        <a:t>2012–2013</a:t>
                      </a:r>
                      <a:endParaRPr lang="en-US" sz="1600" u="none" strike="noStrike" kern="1200" dirty="0">
                        <a:solidFill>
                          <a:schemeClr val="tx1"/>
                        </a:solidFill>
                        <a:effectLst/>
                        <a:latin typeface="Calibri" panose="020F0502020204030204" pitchFamily="34" charset="0"/>
                        <a:ea typeface="+mn-ea"/>
                        <a:cs typeface="+mn-cs"/>
                      </a:endParaRPr>
                    </a:p>
                  </a:txBody>
                  <a:tcPr marL="9528" marR="9528" marT="9527"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r h="253423">
                <a:tc>
                  <a:txBody>
                    <a:bodyPr/>
                    <a:lstStyle/>
                    <a:p>
                      <a:pPr marL="0" algn="l" defTabSz="914400" rtl="0" eaLnBrk="1" fontAlgn="b" latinLnBrk="0" hangingPunct="1"/>
                      <a:r>
                        <a:rPr lang="en-US" sz="1600" b="1" u="none" strike="noStrike" kern="1200" dirty="0">
                          <a:effectLst/>
                          <a:latin typeface="Calibri" panose="020F0502020204030204" pitchFamily="34" charset="0"/>
                        </a:rPr>
                        <a:t>&gt;560≤900</a:t>
                      </a:r>
                      <a:endParaRPr lang="en-US" sz="1600" b="1" u="none" strike="noStrike" kern="1200" dirty="0">
                        <a:solidFill>
                          <a:schemeClr val="tx1"/>
                        </a:solidFill>
                        <a:effectLst/>
                        <a:latin typeface="Calibri" panose="020F0502020204030204" pitchFamily="34" charset="0"/>
                        <a:ea typeface="+mn-ea"/>
                        <a:cs typeface="+mn-cs"/>
                      </a:endParaRPr>
                    </a:p>
                  </a:txBody>
                  <a:tcPr marL="9528" marR="9528" marT="9527"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algn="ctr" defTabSz="914400" rtl="0" eaLnBrk="1" fontAlgn="b" latinLnBrk="0" hangingPunct="1"/>
                      <a:r>
                        <a:rPr lang="en-US" sz="1600" u="none" strike="noStrike" kern="1200" dirty="0">
                          <a:effectLst/>
                          <a:latin typeface="Calibri" panose="020F0502020204030204" pitchFamily="34" charset="0"/>
                        </a:rPr>
                        <a:t>2012–2014</a:t>
                      </a:r>
                      <a:endParaRPr lang="en-US" sz="1600" u="none" strike="noStrike" kern="1200" dirty="0">
                        <a:solidFill>
                          <a:schemeClr val="tx1"/>
                        </a:solidFill>
                        <a:effectLst/>
                        <a:latin typeface="Calibri" panose="020F0502020204030204" pitchFamily="34" charset="0"/>
                        <a:ea typeface="+mn-ea"/>
                        <a:cs typeface="+mn-cs"/>
                      </a:endParaRPr>
                    </a:p>
                  </a:txBody>
                  <a:tcPr marL="9528" marR="9528" marT="9527"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7"/>
                  </a:ext>
                </a:extLst>
              </a:tr>
              <a:tr h="253423">
                <a:tc>
                  <a:txBody>
                    <a:bodyPr/>
                    <a:lstStyle/>
                    <a:p>
                      <a:pPr marL="0" algn="l" defTabSz="914400" rtl="0" eaLnBrk="1" fontAlgn="b" latinLnBrk="0" hangingPunct="1"/>
                      <a:r>
                        <a:rPr lang="en-US" sz="1600" b="1" u="none" strike="noStrike" kern="1200" dirty="0">
                          <a:effectLst/>
                          <a:latin typeface="Calibri" panose="020F0502020204030204" pitchFamily="34" charset="0"/>
                        </a:rPr>
                        <a:t>&gt;</a:t>
                      </a:r>
                      <a:r>
                        <a:rPr lang="en-US" sz="1600" b="1" u="none" strike="noStrike" kern="1200" dirty="0" smtClean="0">
                          <a:effectLst/>
                          <a:latin typeface="Calibri" panose="020F0502020204030204" pitchFamily="34" charset="0"/>
                        </a:rPr>
                        <a:t>900</a:t>
                      </a:r>
                      <a:endParaRPr lang="en-US" sz="1600" b="1" u="none" strike="noStrike" kern="1200" baseline="30000" dirty="0">
                        <a:solidFill>
                          <a:schemeClr val="tx1"/>
                        </a:solidFill>
                        <a:effectLst/>
                        <a:latin typeface="Calibri" panose="020F0502020204030204" pitchFamily="34" charset="0"/>
                        <a:ea typeface="+mn-ea"/>
                        <a:cs typeface="+mn-cs"/>
                      </a:endParaRPr>
                    </a:p>
                  </a:txBody>
                  <a:tcPr marL="9528" marR="9528" marT="9527"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algn="ctr" defTabSz="914400" rtl="0" eaLnBrk="1" fontAlgn="b" latinLnBrk="0" hangingPunct="1"/>
                      <a:r>
                        <a:rPr lang="en-US" sz="1600" u="none" strike="noStrike" kern="1200" dirty="0">
                          <a:effectLst/>
                          <a:latin typeface="Calibri" panose="020F0502020204030204" pitchFamily="34" charset="0"/>
                        </a:rPr>
                        <a:t>2012–2014</a:t>
                      </a:r>
                      <a:endParaRPr lang="en-US" sz="1600" u="none" strike="noStrike" kern="1200" dirty="0">
                        <a:solidFill>
                          <a:schemeClr val="tx1"/>
                        </a:solidFill>
                        <a:effectLst/>
                        <a:latin typeface="Calibri" panose="020F0502020204030204" pitchFamily="34" charset="0"/>
                        <a:ea typeface="+mn-ea"/>
                        <a:cs typeface="+mn-cs"/>
                      </a:endParaRPr>
                    </a:p>
                  </a:txBody>
                  <a:tcPr marL="9528" marR="9528" marT="9527"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7487" name="Rectangle 6"/>
          <p:cNvSpPr>
            <a:spLocks noChangeArrowheads="1"/>
          </p:cNvSpPr>
          <p:nvPr/>
        </p:nvSpPr>
        <p:spPr bwMode="auto">
          <a:xfrm>
            <a:off x="5543550" y="5517232"/>
            <a:ext cx="36004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eaLnBrk="0" hangingPunct="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eaLnBrk="0" hangingPunct="0">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eaLnBrk="0" hangingPunct="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eaLnBrk="0" hangingPunct="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eaLnBrk="1" hangingPunct="1">
              <a:spcBef>
                <a:spcPct val="0"/>
              </a:spcBef>
              <a:spcAft>
                <a:spcPts val="600"/>
              </a:spcAft>
              <a:buClrTx/>
              <a:buSzTx/>
              <a:buFontTx/>
              <a:buNone/>
            </a:pPr>
            <a:r>
              <a:rPr lang="en-US" altLang="en-US" sz="1600" b="1" baseline="30000" dirty="0"/>
              <a:t>a </a:t>
            </a:r>
            <a:r>
              <a:rPr lang="en-US" altLang="en-US" sz="1100" dirty="0"/>
              <a:t>For the 2011 model year, the Tier 3 standards apply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79475" y="274638"/>
            <a:ext cx="7940675" cy="1143000"/>
          </a:xfrm>
        </p:spPr>
        <p:txBody>
          <a:bodyPr/>
          <a:lstStyle/>
          <a:p>
            <a:pPr eaLnBrk="1" hangingPunct="1"/>
            <a:r>
              <a:rPr lang="en-CA" altLang="en-US" sz="3200" dirty="0" smtClean="0"/>
              <a:t>Transition Engines Timeframes</a:t>
            </a:r>
          </a:p>
        </p:txBody>
      </p:sp>
      <p:sp>
        <p:nvSpPr>
          <p:cNvPr id="18435" name="Rectangle 3"/>
          <p:cNvSpPr>
            <a:spLocks noGrp="1" noChangeArrowheads="1"/>
          </p:cNvSpPr>
          <p:nvPr>
            <p:ph type="body" idx="1"/>
          </p:nvPr>
        </p:nvSpPr>
        <p:spPr>
          <a:xfrm>
            <a:off x="879475" y="1412776"/>
            <a:ext cx="7940675" cy="4713387"/>
          </a:xfrm>
        </p:spPr>
        <p:txBody>
          <a:bodyPr/>
          <a:lstStyle/>
          <a:p>
            <a:r>
              <a:rPr lang="en-US" altLang="en-US" sz="2000" dirty="0" smtClean="0"/>
              <a:t>Engines meeting either of the previous-tier standards (e.g. Tier 3, or the interim Tier 4 standards) </a:t>
            </a:r>
          </a:p>
          <a:p>
            <a:endParaRPr lang="en-US" altLang="en-US" sz="2000" dirty="0" smtClean="0"/>
          </a:p>
        </p:txBody>
      </p:sp>
      <p:sp>
        <p:nvSpPr>
          <p:cNvPr id="6" name="TextBox 5"/>
          <p:cNvSpPr txBox="1"/>
          <p:nvPr/>
        </p:nvSpPr>
        <p:spPr>
          <a:xfrm>
            <a:off x="1043608" y="5661248"/>
            <a:ext cx="7632848" cy="677108"/>
          </a:xfrm>
          <a:prstGeom prst="rect">
            <a:avLst/>
          </a:prstGeom>
          <a:noFill/>
        </p:spPr>
        <p:txBody>
          <a:bodyPr wrap="square" rtlCol="0">
            <a:spAutoFit/>
          </a:bodyPr>
          <a:lstStyle/>
          <a:p>
            <a:pPr hangingPunct="0"/>
            <a:r>
              <a:rPr lang="en-US" sz="1000" baseline="30000" dirty="0"/>
              <a:t>1</a:t>
            </a:r>
            <a:r>
              <a:rPr lang="en-US" sz="1000" dirty="0"/>
              <a:t>Previous model years are not considered transition engines</a:t>
            </a:r>
          </a:p>
          <a:p>
            <a:pPr hangingPunct="0"/>
            <a:r>
              <a:rPr lang="en-US" sz="1000" baseline="30000" dirty="0" smtClean="0"/>
              <a:t>2 </a:t>
            </a:r>
            <a:r>
              <a:rPr lang="en-US" sz="1000" dirty="0"/>
              <a:t>Phase-out</a:t>
            </a:r>
          </a:p>
          <a:p>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4041830243"/>
              </p:ext>
            </p:extLst>
          </p:nvPr>
        </p:nvGraphicFramePr>
        <p:xfrm>
          <a:off x="1043608" y="2132856"/>
          <a:ext cx="7632848" cy="1005120"/>
        </p:xfrm>
        <a:graphic>
          <a:graphicData uri="http://schemas.openxmlformats.org/drawingml/2006/table">
            <a:tbl>
              <a:tblPr firstRow="1" bandRow="1">
                <a:tableStyleId>{073A0DAA-6AF3-43AB-8588-CEC1D06C72B9}</a:tableStyleId>
              </a:tblPr>
              <a:tblGrid>
                <a:gridCol w="1908212">
                  <a:extLst>
                    <a:ext uri="{9D8B030D-6E8A-4147-A177-3AD203B41FA5}">
                      <a16:colId xmlns:a16="http://schemas.microsoft.com/office/drawing/2014/main" val="20000"/>
                    </a:ext>
                  </a:extLst>
                </a:gridCol>
                <a:gridCol w="1908212">
                  <a:extLst>
                    <a:ext uri="{9D8B030D-6E8A-4147-A177-3AD203B41FA5}">
                      <a16:colId xmlns:a16="http://schemas.microsoft.com/office/drawing/2014/main" val="20001"/>
                    </a:ext>
                  </a:extLst>
                </a:gridCol>
                <a:gridCol w="1908212">
                  <a:extLst>
                    <a:ext uri="{9D8B030D-6E8A-4147-A177-3AD203B41FA5}">
                      <a16:colId xmlns:a16="http://schemas.microsoft.com/office/drawing/2014/main" val="20002"/>
                    </a:ext>
                  </a:extLst>
                </a:gridCol>
                <a:gridCol w="1908212">
                  <a:extLst>
                    <a:ext uri="{9D8B030D-6E8A-4147-A177-3AD203B41FA5}">
                      <a16:colId xmlns:a16="http://schemas.microsoft.com/office/drawing/2014/main" val="20003"/>
                    </a:ext>
                  </a:extLst>
                </a:gridCol>
              </a:tblGrid>
              <a:tr h="0">
                <a:tc>
                  <a:txBody>
                    <a:bodyPr/>
                    <a:lstStyle/>
                    <a:p>
                      <a:pPr algn="ctr"/>
                      <a:r>
                        <a:rPr lang="en-US" sz="1200" dirty="0" smtClean="0"/>
                        <a:t>Power (kW)</a:t>
                      </a:r>
                      <a:endParaRPr lang="en-US" sz="1200" dirty="0"/>
                    </a:p>
                  </a:txBody>
                  <a:tcPr/>
                </a:tc>
                <a:tc>
                  <a:txBody>
                    <a:bodyPr/>
                    <a:lstStyle/>
                    <a:p>
                      <a:pPr algn="ctr"/>
                      <a:r>
                        <a:rPr lang="en-US" sz="1200" dirty="0" smtClean="0"/>
                        <a:t>Applicable model years</a:t>
                      </a:r>
                      <a:r>
                        <a:rPr lang="en-US" sz="1200" kern="1200" baseline="30000" dirty="0" smtClean="0">
                          <a:solidFill>
                            <a:schemeClr val="bg1"/>
                          </a:solidFill>
                          <a:effectLst/>
                          <a:latin typeface="+mn-lt"/>
                          <a:ea typeface="+mn-ea"/>
                          <a:cs typeface="+mn-cs"/>
                        </a:rPr>
                        <a:t>1</a:t>
                      </a:r>
                      <a:endParaRPr lang="en-US" sz="1200" dirty="0">
                        <a:solidFill>
                          <a:schemeClr val="bg1"/>
                        </a:solidFill>
                      </a:endParaRPr>
                    </a:p>
                  </a:txBody>
                  <a:tcPr/>
                </a:tc>
                <a:tc>
                  <a:txBody>
                    <a:bodyPr/>
                    <a:lstStyle/>
                    <a:p>
                      <a:pPr algn="ctr"/>
                      <a:r>
                        <a:rPr lang="en-US" sz="1200" dirty="0" smtClean="0"/>
                        <a:t>Emission Standard</a:t>
                      </a:r>
                      <a:endParaRPr lang="en-US" sz="1200" dirty="0"/>
                    </a:p>
                  </a:txBody>
                  <a:tcPr/>
                </a:tc>
                <a:tc>
                  <a:txBody>
                    <a:bodyPr/>
                    <a:lstStyle/>
                    <a:p>
                      <a:pPr algn="ctr"/>
                      <a:r>
                        <a:rPr lang="en-US" sz="1200" dirty="0" smtClean="0"/>
                        <a:t>End of general availability provisions </a:t>
                      </a:r>
                      <a:endParaRPr lang="en-US" sz="1200" dirty="0"/>
                    </a:p>
                  </a:txBody>
                  <a:tcPr/>
                </a:tc>
                <a:extLst>
                  <a:ext uri="{0D108BD9-81ED-4DB2-BD59-A6C34878D82A}">
                    <a16:rowId xmlns:a16="http://schemas.microsoft.com/office/drawing/2014/main" val="10000"/>
                  </a:ext>
                </a:extLst>
              </a:tr>
              <a:tr h="0">
                <a:tc>
                  <a:txBody>
                    <a:bodyPr/>
                    <a:lstStyle/>
                    <a:p>
                      <a:pPr algn="ctr"/>
                      <a:r>
                        <a:rPr lang="en-US" sz="1200" kern="1200" dirty="0" smtClean="0">
                          <a:effectLst/>
                        </a:rPr>
                        <a:t>56 ≤ kW &lt; 75</a:t>
                      </a:r>
                      <a:endParaRPr lang="en-US" sz="1200" dirty="0"/>
                    </a:p>
                  </a:txBody>
                  <a:tcPr/>
                </a:tc>
                <a:tc>
                  <a:txBody>
                    <a:bodyPr/>
                    <a:lstStyle/>
                    <a:p>
                      <a:pPr algn="ctr"/>
                      <a:r>
                        <a:rPr lang="en-US" sz="1200" kern="1200" dirty="0" smtClean="0">
                          <a:effectLst/>
                        </a:rPr>
                        <a:t>2012+</a:t>
                      </a:r>
                      <a:endParaRPr lang="en-US" sz="1200" dirty="0"/>
                    </a:p>
                  </a:txBody>
                  <a:tcPr/>
                </a:tc>
                <a:tc>
                  <a:txBody>
                    <a:bodyPr/>
                    <a:lstStyle/>
                    <a:p>
                      <a:pPr algn="ctr"/>
                      <a:r>
                        <a:rPr lang="en-US" sz="1200" kern="1200" dirty="0" smtClean="0">
                          <a:effectLst/>
                        </a:rPr>
                        <a:t>Tier 3</a:t>
                      </a:r>
                      <a:endParaRPr lang="en-US" sz="1200" dirty="0"/>
                    </a:p>
                  </a:txBody>
                  <a:tcPr/>
                </a:tc>
                <a:tc>
                  <a:txBody>
                    <a:bodyPr/>
                    <a:lstStyle/>
                    <a:p>
                      <a:pPr algn="ctr"/>
                      <a:r>
                        <a:rPr lang="en-US" sz="1200" kern="1200" dirty="0" smtClean="0">
                          <a:effectLst/>
                        </a:rPr>
                        <a:t>Dec 31, 2018</a:t>
                      </a:r>
                      <a:endParaRPr lang="en-US" sz="1200" dirty="0"/>
                    </a:p>
                  </a:txBody>
                  <a:tcPr/>
                </a:tc>
                <a:extLst>
                  <a:ext uri="{0D108BD9-81ED-4DB2-BD59-A6C34878D82A}">
                    <a16:rowId xmlns:a16="http://schemas.microsoft.com/office/drawing/2014/main" val="10001"/>
                  </a:ext>
                </a:extLst>
              </a:tr>
              <a:tr h="273600">
                <a:tc>
                  <a:txBody>
                    <a:bodyPr/>
                    <a:lstStyle/>
                    <a:p>
                      <a:pPr algn="ctr" hangingPunct="0">
                        <a:spcAft>
                          <a:spcPts val="0"/>
                        </a:spcAft>
                        <a:tabLst>
                          <a:tab pos="228600" algn="l"/>
                          <a:tab pos="457200" algn="l"/>
                          <a:tab pos="685800" algn="l"/>
                          <a:tab pos="914400" algn="l"/>
                          <a:tab pos="1143000" algn="l"/>
                        </a:tabLst>
                      </a:pPr>
                      <a:r>
                        <a:rPr lang="en-US" sz="1200" kern="1200" dirty="0" smtClean="0">
                          <a:effectLst/>
                        </a:rPr>
                        <a:t>75 ≤ kW &lt; 130</a:t>
                      </a:r>
                      <a:endParaRPr lang="en-US" sz="1000" dirty="0">
                        <a:solidFill>
                          <a:srgbClr val="221E1F"/>
                        </a:solidFill>
                        <a:effectLst/>
                        <a:latin typeface="Arial"/>
                        <a:ea typeface="Times New Roman"/>
                        <a:cs typeface="Minion Pro"/>
                      </a:endParaRPr>
                    </a:p>
                  </a:txBody>
                  <a:tcPr marL="68580" marR="68580" marT="0" marB="0"/>
                </a:tc>
                <a:tc>
                  <a:txBody>
                    <a:bodyPr/>
                    <a:lstStyle/>
                    <a:p>
                      <a:pPr algn="ctr" hangingPunct="0">
                        <a:spcAft>
                          <a:spcPts val="0"/>
                        </a:spcAft>
                        <a:tabLst>
                          <a:tab pos="228600" algn="l"/>
                          <a:tab pos="457200" algn="l"/>
                          <a:tab pos="685800" algn="l"/>
                          <a:tab pos="914400" algn="l"/>
                          <a:tab pos="1143000" algn="l"/>
                        </a:tabLst>
                      </a:pPr>
                      <a:r>
                        <a:rPr lang="en-US" sz="1200" kern="1200" dirty="0" smtClean="0">
                          <a:effectLst/>
                        </a:rPr>
                        <a:t>2012+</a:t>
                      </a:r>
                      <a:endParaRPr lang="en-US" sz="1000" dirty="0">
                        <a:solidFill>
                          <a:srgbClr val="221E1F"/>
                        </a:solidFill>
                        <a:effectLst/>
                        <a:latin typeface="Arial"/>
                        <a:ea typeface="Times New Roman"/>
                        <a:cs typeface="Minion Pro"/>
                      </a:endParaRPr>
                    </a:p>
                  </a:txBody>
                  <a:tcPr marL="68580" marR="68580" marT="0" marB="0"/>
                </a:tc>
                <a:tc>
                  <a:txBody>
                    <a:bodyPr/>
                    <a:lstStyle/>
                    <a:p>
                      <a:pPr algn="ctr" hangingPunct="0">
                        <a:spcAft>
                          <a:spcPts val="0"/>
                        </a:spcAft>
                        <a:tabLst>
                          <a:tab pos="228600" algn="l"/>
                          <a:tab pos="457200" algn="l"/>
                          <a:tab pos="685800" algn="l"/>
                          <a:tab pos="914400" algn="l"/>
                          <a:tab pos="1143000" algn="l"/>
                        </a:tabLst>
                      </a:pPr>
                      <a:r>
                        <a:rPr lang="en-US" sz="1200" kern="1200" dirty="0" smtClean="0">
                          <a:effectLst/>
                        </a:rPr>
                        <a:t>Tier 3</a:t>
                      </a:r>
                      <a:endParaRPr lang="en-US" sz="1000" dirty="0">
                        <a:solidFill>
                          <a:srgbClr val="221E1F"/>
                        </a:solidFill>
                        <a:effectLst/>
                        <a:latin typeface="Arial"/>
                        <a:ea typeface="Times New Roman"/>
                        <a:cs typeface="Minion Pro"/>
                      </a:endParaRPr>
                    </a:p>
                  </a:txBody>
                  <a:tcPr marL="68580" marR="68580" marT="0" marB="0"/>
                </a:tc>
                <a:tc>
                  <a:txBody>
                    <a:bodyPr/>
                    <a:lstStyle/>
                    <a:p>
                      <a:pPr algn="ctr" hangingPunct="0">
                        <a:spcAft>
                          <a:spcPts val="0"/>
                        </a:spcAft>
                        <a:tabLst>
                          <a:tab pos="228600" algn="l"/>
                          <a:tab pos="457200" algn="l"/>
                          <a:tab pos="685800" algn="l"/>
                          <a:tab pos="914400" algn="l"/>
                          <a:tab pos="1143000" algn="l"/>
                        </a:tabLst>
                      </a:pPr>
                      <a:r>
                        <a:rPr lang="en-US" sz="1200" kern="1200" dirty="0" smtClean="0">
                          <a:effectLst/>
                        </a:rPr>
                        <a:t>Dec 31, 2018</a:t>
                      </a:r>
                      <a:endParaRPr lang="en-US" sz="1000" dirty="0">
                        <a:solidFill>
                          <a:srgbClr val="221E1F"/>
                        </a:solidFill>
                        <a:effectLst/>
                        <a:latin typeface="Arial"/>
                        <a:ea typeface="Times New Roman"/>
                        <a:cs typeface="Minion Pro"/>
                      </a:endParaRPr>
                    </a:p>
                  </a:txBody>
                  <a:tcPr marL="68580" marR="68580" marT="0" marB="0"/>
                </a:tc>
                <a:extLst>
                  <a:ext uri="{0D108BD9-81ED-4DB2-BD59-A6C34878D82A}">
                    <a16:rowId xmlns:a16="http://schemas.microsoft.com/office/drawing/2014/main" val="10002"/>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497058731"/>
              </p:ext>
            </p:extLst>
          </p:nvPr>
        </p:nvGraphicFramePr>
        <p:xfrm>
          <a:off x="1041866" y="3558128"/>
          <a:ext cx="7632848" cy="2103120"/>
        </p:xfrm>
        <a:graphic>
          <a:graphicData uri="http://schemas.openxmlformats.org/drawingml/2006/table">
            <a:tbl>
              <a:tblPr firstRow="1" bandRow="1">
                <a:tableStyleId>{073A0DAA-6AF3-43AB-8588-CEC1D06C72B9}</a:tableStyleId>
              </a:tblPr>
              <a:tblGrid>
                <a:gridCol w="1908212">
                  <a:extLst>
                    <a:ext uri="{9D8B030D-6E8A-4147-A177-3AD203B41FA5}">
                      <a16:colId xmlns:a16="http://schemas.microsoft.com/office/drawing/2014/main" val="20000"/>
                    </a:ext>
                  </a:extLst>
                </a:gridCol>
                <a:gridCol w="1908212">
                  <a:extLst>
                    <a:ext uri="{9D8B030D-6E8A-4147-A177-3AD203B41FA5}">
                      <a16:colId xmlns:a16="http://schemas.microsoft.com/office/drawing/2014/main" val="20001"/>
                    </a:ext>
                  </a:extLst>
                </a:gridCol>
                <a:gridCol w="1908212">
                  <a:extLst>
                    <a:ext uri="{9D8B030D-6E8A-4147-A177-3AD203B41FA5}">
                      <a16:colId xmlns:a16="http://schemas.microsoft.com/office/drawing/2014/main" val="20002"/>
                    </a:ext>
                  </a:extLst>
                </a:gridCol>
                <a:gridCol w="1908212">
                  <a:extLst>
                    <a:ext uri="{9D8B030D-6E8A-4147-A177-3AD203B41FA5}">
                      <a16:colId xmlns:a16="http://schemas.microsoft.com/office/drawing/2014/main" val="20003"/>
                    </a:ext>
                  </a:extLst>
                </a:gridCol>
              </a:tblGrid>
              <a:tr h="457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Power (kW)</a:t>
                      </a:r>
                    </a:p>
                    <a:p>
                      <a:pPr algn="ct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Applicable model years</a:t>
                      </a:r>
                      <a:r>
                        <a:rPr lang="en-US" sz="1200" kern="1200" baseline="30000" dirty="0" smtClean="0">
                          <a:solidFill>
                            <a:schemeClr val="bg1"/>
                          </a:solidFill>
                          <a:effectLst/>
                          <a:latin typeface="+mn-lt"/>
                          <a:ea typeface="+mn-ea"/>
                          <a:cs typeface="+mn-cs"/>
                        </a:rPr>
                        <a:t>1</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Emission Standard</a:t>
                      </a:r>
                    </a:p>
                    <a:p>
                      <a:pPr algn="ct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End of general availability provisions </a:t>
                      </a:r>
                      <a:endParaRPr lang="en-US" sz="1200" dirty="0"/>
                    </a:p>
                  </a:txBody>
                  <a:tcPr/>
                </a:tc>
                <a:extLst>
                  <a:ext uri="{0D108BD9-81ED-4DB2-BD59-A6C34878D82A}">
                    <a16:rowId xmlns:a16="http://schemas.microsoft.com/office/drawing/2014/main" val="10000"/>
                  </a:ext>
                </a:extLst>
              </a:tr>
              <a:tr h="252000">
                <a:tc>
                  <a:txBody>
                    <a:bodyPr/>
                    <a:lstStyle/>
                    <a:p>
                      <a:pPr algn="ctr"/>
                      <a:r>
                        <a:rPr lang="en-US" sz="1200" kern="1200" dirty="0" smtClean="0">
                          <a:solidFill>
                            <a:schemeClr val="dk1"/>
                          </a:solidFill>
                          <a:effectLst/>
                          <a:latin typeface="+mn-lt"/>
                          <a:ea typeface="+mn-ea"/>
                          <a:cs typeface="+mn-cs"/>
                        </a:rPr>
                        <a:t>19 ≤ kW &lt; 37</a:t>
                      </a:r>
                      <a:endParaRPr lang="en-US" sz="1200" dirty="0"/>
                    </a:p>
                  </a:txBody>
                  <a:tcPr/>
                </a:tc>
                <a:tc>
                  <a:txBody>
                    <a:bodyPr/>
                    <a:lstStyle/>
                    <a:p>
                      <a:pPr algn="ctr"/>
                      <a:r>
                        <a:rPr lang="en-US" sz="1200" kern="1200" dirty="0" smtClean="0">
                          <a:solidFill>
                            <a:schemeClr val="dk1"/>
                          </a:solidFill>
                          <a:effectLst/>
                          <a:latin typeface="+mn-lt"/>
                          <a:ea typeface="+mn-ea"/>
                          <a:cs typeface="+mn-cs"/>
                        </a:rPr>
                        <a:t>2013+</a:t>
                      </a:r>
                      <a:endParaRPr lang="en-US" sz="1200" dirty="0"/>
                    </a:p>
                  </a:txBody>
                  <a:tcPr/>
                </a:tc>
                <a:tc>
                  <a:txBody>
                    <a:bodyPr/>
                    <a:lstStyle/>
                    <a:p>
                      <a:pPr algn="ctr" hangingPunct="0"/>
                      <a:r>
                        <a:rPr lang="en-US" sz="1200" dirty="0" smtClean="0"/>
                        <a:t>Interim Tier 4</a:t>
                      </a:r>
                      <a:endParaRPr lang="en-US" sz="1200" dirty="0"/>
                    </a:p>
                  </a:txBody>
                  <a:tcPr/>
                </a:tc>
                <a:tc>
                  <a:txBody>
                    <a:bodyPr/>
                    <a:lstStyle/>
                    <a:p>
                      <a:pPr algn="ctr"/>
                      <a:r>
                        <a:rPr lang="en-US" sz="1200" kern="1200" dirty="0" smtClean="0">
                          <a:solidFill>
                            <a:schemeClr val="dk1"/>
                          </a:solidFill>
                          <a:effectLst/>
                          <a:latin typeface="+mn-lt"/>
                          <a:ea typeface="+mn-ea"/>
                          <a:cs typeface="+mn-cs"/>
                        </a:rPr>
                        <a:t>Dec 31, 2018</a:t>
                      </a:r>
                      <a:endParaRPr lang="en-US" sz="1200" dirty="0"/>
                    </a:p>
                  </a:txBody>
                  <a:tcPr/>
                </a:tc>
                <a:extLst>
                  <a:ext uri="{0D108BD9-81ED-4DB2-BD59-A6C34878D82A}">
                    <a16:rowId xmlns:a16="http://schemas.microsoft.com/office/drawing/2014/main" val="10001"/>
                  </a:ext>
                </a:extLst>
              </a:tr>
              <a:tr h="252000">
                <a:tc>
                  <a:txBody>
                    <a:bodyPr/>
                    <a:lstStyle/>
                    <a:p>
                      <a:pPr algn="ctr"/>
                      <a:r>
                        <a:rPr lang="en-US" sz="1200" kern="1200" dirty="0" smtClean="0">
                          <a:solidFill>
                            <a:schemeClr val="dk1"/>
                          </a:solidFill>
                          <a:effectLst/>
                          <a:latin typeface="+mn-lt"/>
                          <a:ea typeface="+mn-ea"/>
                          <a:cs typeface="+mn-cs"/>
                        </a:rPr>
                        <a:t>37 ≤ kW &lt; 56</a:t>
                      </a:r>
                      <a:endParaRPr lang="en-US" sz="1200" dirty="0"/>
                    </a:p>
                  </a:txBody>
                  <a:tcPr/>
                </a:tc>
                <a:tc>
                  <a:txBody>
                    <a:bodyPr/>
                    <a:lstStyle/>
                    <a:p>
                      <a:pPr algn="ctr"/>
                      <a:r>
                        <a:rPr lang="en-US" sz="1200" kern="1200" dirty="0" smtClean="0">
                          <a:solidFill>
                            <a:schemeClr val="dk1"/>
                          </a:solidFill>
                          <a:effectLst/>
                          <a:latin typeface="+mn-lt"/>
                          <a:ea typeface="+mn-ea"/>
                          <a:cs typeface="+mn-cs"/>
                        </a:rPr>
                        <a:t>2013+</a:t>
                      </a:r>
                      <a:endParaRPr lang="en-US" sz="1200" dirty="0"/>
                    </a:p>
                  </a:txBody>
                  <a:tcPr/>
                </a:tc>
                <a:tc>
                  <a:txBody>
                    <a:bodyPr/>
                    <a:lstStyle/>
                    <a:p>
                      <a:pPr algn="ctr" hangingPunct="0"/>
                      <a:r>
                        <a:rPr lang="en-US" sz="1200" dirty="0" smtClean="0"/>
                        <a:t>Interim Tier 4</a:t>
                      </a:r>
                      <a:endParaRPr lang="en-US" sz="1200" dirty="0"/>
                    </a:p>
                  </a:txBody>
                  <a:tcPr/>
                </a:tc>
                <a:tc>
                  <a:txBody>
                    <a:bodyPr/>
                    <a:lstStyle/>
                    <a:p>
                      <a:pPr algn="ctr"/>
                      <a:r>
                        <a:rPr lang="en-US" sz="1200" kern="1200" dirty="0" smtClean="0">
                          <a:solidFill>
                            <a:schemeClr val="dk1"/>
                          </a:solidFill>
                          <a:effectLst/>
                          <a:latin typeface="+mn-lt"/>
                          <a:ea typeface="+mn-ea"/>
                          <a:cs typeface="+mn-cs"/>
                        </a:rPr>
                        <a:t>Dec 31, 2018</a:t>
                      </a:r>
                      <a:endParaRPr lang="en-US" sz="1200" dirty="0"/>
                    </a:p>
                  </a:txBody>
                  <a:tcPr/>
                </a:tc>
                <a:extLst>
                  <a:ext uri="{0D108BD9-81ED-4DB2-BD59-A6C34878D82A}">
                    <a16:rowId xmlns:a16="http://schemas.microsoft.com/office/drawing/2014/main" val="10002"/>
                  </a:ext>
                </a:extLst>
              </a:tr>
              <a:tr h="252000">
                <a:tc>
                  <a:txBody>
                    <a:bodyPr/>
                    <a:lstStyle/>
                    <a:p>
                      <a:pPr algn="ctr"/>
                      <a:r>
                        <a:rPr lang="en-US" sz="1200" kern="1200" dirty="0" smtClean="0">
                          <a:solidFill>
                            <a:schemeClr val="dk1"/>
                          </a:solidFill>
                          <a:effectLst/>
                          <a:latin typeface="+mn-lt"/>
                          <a:ea typeface="+mn-ea"/>
                          <a:cs typeface="+mn-cs"/>
                        </a:rPr>
                        <a:t>56 ≤ kW &lt; 75</a:t>
                      </a:r>
                      <a:endParaRPr lang="en-US" sz="1200" dirty="0"/>
                    </a:p>
                  </a:txBody>
                  <a:tcPr/>
                </a:tc>
                <a:tc>
                  <a:txBody>
                    <a:bodyPr/>
                    <a:lstStyle/>
                    <a:p>
                      <a:pPr algn="ctr"/>
                      <a:r>
                        <a:rPr lang="en-US" sz="1200" kern="1200" dirty="0" smtClean="0">
                          <a:solidFill>
                            <a:schemeClr val="dk1"/>
                          </a:solidFill>
                          <a:effectLst/>
                          <a:latin typeface="+mn-lt"/>
                          <a:ea typeface="+mn-ea"/>
                          <a:cs typeface="+mn-cs"/>
                        </a:rPr>
                        <a:t>2014+</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Interim Tier 4 </a:t>
                      </a:r>
                      <a:r>
                        <a:rPr lang="en-US" sz="1200" kern="1200" baseline="30000" dirty="0" smtClean="0">
                          <a:solidFill>
                            <a:schemeClr val="dk1"/>
                          </a:solidFill>
                          <a:effectLst/>
                          <a:latin typeface="+mn-lt"/>
                          <a:ea typeface="+mn-ea"/>
                          <a:cs typeface="+mn-cs"/>
                        </a:rPr>
                        <a:t>2</a:t>
                      </a:r>
                      <a:r>
                        <a:rPr lang="en-US" sz="1200" kern="1200" dirty="0" smtClean="0">
                          <a:solidFill>
                            <a:schemeClr val="dk1"/>
                          </a:solidFill>
                          <a:effectLst/>
                          <a:latin typeface="+mn-lt"/>
                          <a:ea typeface="+mn-ea"/>
                          <a:cs typeface="+mn-cs"/>
                        </a:rPr>
                        <a:t> </a:t>
                      </a:r>
                      <a:endParaRPr lang="en-US" sz="1200" dirty="0"/>
                    </a:p>
                  </a:txBody>
                  <a:tcPr/>
                </a:tc>
                <a:tc>
                  <a:txBody>
                    <a:bodyPr/>
                    <a:lstStyle/>
                    <a:p>
                      <a:pPr algn="ctr"/>
                      <a:r>
                        <a:rPr lang="en-US" sz="1200" kern="1200" dirty="0" smtClean="0">
                          <a:solidFill>
                            <a:schemeClr val="dk1"/>
                          </a:solidFill>
                          <a:effectLst/>
                          <a:latin typeface="+mn-lt"/>
                          <a:ea typeface="+mn-ea"/>
                          <a:cs typeface="+mn-cs"/>
                        </a:rPr>
                        <a:t>Dec 31, 2020</a:t>
                      </a:r>
                      <a:endParaRPr lang="en-US" sz="1200" dirty="0"/>
                    </a:p>
                  </a:txBody>
                  <a:tcPr/>
                </a:tc>
                <a:extLst>
                  <a:ext uri="{0D108BD9-81ED-4DB2-BD59-A6C34878D82A}">
                    <a16:rowId xmlns:a16="http://schemas.microsoft.com/office/drawing/2014/main" val="10003"/>
                  </a:ext>
                </a:extLst>
              </a:tr>
              <a:tr h="252000">
                <a:tc>
                  <a:txBody>
                    <a:bodyPr/>
                    <a:lstStyle/>
                    <a:p>
                      <a:pPr algn="ctr"/>
                      <a:r>
                        <a:rPr lang="en-US" sz="1200" kern="1200" dirty="0" smtClean="0">
                          <a:solidFill>
                            <a:schemeClr val="dk1"/>
                          </a:solidFill>
                          <a:effectLst/>
                          <a:latin typeface="+mn-lt"/>
                          <a:ea typeface="+mn-ea"/>
                          <a:cs typeface="+mn-cs"/>
                        </a:rPr>
                        <a:t>75 ≤ kW &lt; 130</a:t>
                      </a:r>
                      <a:endParaRPr lang="en-US" sz="1200" dirty="0"/>
                    </a:p>
                  </a:txBody>
                  <a:tcPr/>
                </a:tc>
                <a:tc>
                  <a:txBody>
                    <a:bodyPr/>
                    <a:lstStyle/>
                    <a:p>
                      <a:pPr algn="ctr"/>
                      <a:r>
                        <a:rPr lang="en-US" sz="1200" kern="1200" dirty="0" smtClean="0">
                          <a:solidFill>
                            <a:schemeClr val="dk1"/>
                          </a:solidFill>
                          <a:effectLst/>
                          <a:latin typeface="+mn-lt"/>
                          <a:ea typeface="+mn-ea"/>
                          <a:cs typeface="+mn-cs"/>
                        </a:rPr>
                        <a:t>2014+</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Interim Tier 4 </a:t>
                      </a:r>
                      <a:r>
                        <a:rPr lang="en-US" sz="1200" kern="1200" baseline="30000" dirty="0" smtClean="0">
                          <a:solidFill>
                            <a:schemeClr val="dk1"/>
                          </a:solidFill>
                          <a:effectLst/>
                          <a:latin typeface="+mn-lt"/>
                          <a:ea typeface="+mn-ea"/>
                          <a:cs typeface="+mn-cs"/>
                        </a:rPr>
                        <a:t>2</a:t>
                      </a:r>
                      <a:r>
                        <a:rPr lang="en-US" sz="1200" kern="1200" dirty="0" smtClean="0">
                          <a:solidFill>
                            <a:schemeClr val="dk1"/>
                          </a:solidFill>
                          <a:effectLst/>
                          <a:latin typeface="+mn-lt"/>
                          <a:ea typeface="+mn-ea"/>
                          <a:cs typeface="+mn-cs"/>
                        </a:rPr>
                        <a:t> </a:t>
                      </a:r>
                      <a:endParaRPr lang="en-US" sz="1200" dirty="0"/>
                    </a:p>
                  </a:txBody>
                  <a:tcPr/>
                </a:tc>
                <a:tc>
                  <a:txBody>
                    <a:bodyPr/>
                    <a:lstStyle/>
                    <a:p>
                      <a:pPr algn="ctr"/>
                      <a:r>
                        <a:rPr lang="en-US" sz="1200" kern="1200" dirty="0" smtClean="0">
                          <a:solidFill>
                            <a:schemeClr val="dk1"/>
                          </a:solidFill>
                          <a:effectLst/>
                          <a:latin typeface="+mn-lt"/>
                          <a:ea typeface="+mn-ea"/>
                          <a:cs typeface="+mn-cs"/>
                        </a:rPr>
                        <a:t>Dec 31, 2020</a:t>
                      </a:r>
                      <a:endParaRPr lang="en-US" sz="1200" dirty="0"/>
                    </a:p>
                  </a:txBody>
                  <a:tcPr/>
                </a:tc>
                <a:extLst>
                  <a:ext uri="{0D108BD9-81ED-4DB2-BD59-A6C34878D82A}">
                    <a16:rowId xmlns:a16="http://schemas.microsoft.com/office/drawing/2014/main" val="10004"/>
                  </a:ext>
                </a:extLst>
              </a:tr>
              <a:tr h="252000">
                <a:tc>
                  <a:txBody>
                    <a:bodyPr/>
                    <a:lstStyle/>
                    <a:p>
                      <a:pPr algn="ctr"/>
                      <a:r>
                        <a:rPr lang="en-US" sz="1200" kern="1200" dirty="0" smtClean="0">
                          <a:solidFill>
                            <a:schemeClr val="dk1"/>
                          </a:solidFill>
                          <a:effectLst/>
                          <a:latin typeface="+mn-lt"/>
                          <a:ea typeface="+mn-ea"/>
                          <a:cs typeface="+mn-cs"/>
                        </a:rPr>
                        <a:t>130 ≤ kW ≤ 560</a:t>
                      </a:r>
                      <a:endParaRPr lang="en-US" sz="1200" dirty="0"/>
                    </a:p>
                  </a:txBody>
                  <a:tcPr/>
                </a:tc>
                <a:tc>
                  <a:txBody>
                    <a:bodyPr/>
                    <a:lstStyle/>
                    <a:p>
                      <a:pPr algn="ctr"/>
                      <a:r>
                        <a:rPr lang="en-US" sz="1200" kern="1200" dirty="0" smtClean="0">
                          <a:solidFill>
                            <a:schemeClr val="dk1"/>
                          </a:solidFill>
                          <a:effectLst/>
                          <a:latin typeface="+mn-lt"/>
                          <a:ea typeface="+mn-ea"/>
                          <a:cs typeface="+mn-cs"/>
                        </a:rPr>
                        <a:t>2014+</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Interim Tier 4</a:t>
                      </a:r>
                      <a:r>
                        <a:rPr lang="en-US" sz="1200" kern="1200" baseline="30000" dirty="0" smtClean="0">
                          <a:solidFill>
                            <a:schemeClr val="dk1"/>
                          </a:solidFill>
                          <a:effectLst/>
                          <a:latin typeface="+mn-lt"/>
                          <a:ea typeface="+mn-ea"/>
                          <a:cs typeface="+mn-cs"/>
                        </a:rPr>
                        <a:t> 2</a:t>
                      </a:r>
                      <a:endParaRPr lang="en-US" sz="1200" dirty="0"/>
                    </a:p>
                  </a:txBody>
                  <a:tcPr/>
                </a:tc>
                <a:tc>
                  <a:txBody>
                    <a:bodyPr/>
                    <a:lstStyle/>
                    <a:p>
                      <a:pPr algn="ctr"/>
                      <a:r>
                        <a:rPr lang="en-US" sz="1200" kern="1200" dirty="0" smtClean="0">
                          <a:solidFill>
                            <a:schemeClr val="dk1"/>
                          </a:solidFill>
                          <a:effectLst/>
                          <a:latin typeface="+mn-lt"/>
                          <a:ea typeface="+mn-ea"/>
                          <a:cs typeface="+mn-cs"/>
                        </a:rPr>
                        <a:t>Dec 31, 2020</a:t>
                      </a:r>
                      <a:endParaRPr lang="en-US" sz="1200" dirty="0"/>
                    </a:p>
                  </a:txBody>
                  <a:tcPr/>
                </a:tc>
                <a:extLst>
                  <a:ext uri="{0D108BD9-81ED-4DB2-BD59-A6C34878D82A}">
                    <a16:rowId xmlns:a16="http://schemas.microsoft.com/office/drawing/2014/main" val="10005"/>
                  </a:ext>
                </a:extLst>
              </a:tr>
              <a:tr h="252000">
                <a:tc>
                  <a:txBody>
                    <a:bodyPr/>
                    <a:lstStyle/>
                    <a:p>
                      <a:pPr algn="ctr"/>
                      <a:r>
                        <a:rPr lang="en-US" sz="1200" kern="1200" dirty="0" smtClean="0">
                          <a:solidFill>
                            <a:schemeClr val="dk1"/>
                          </a:solidFill>
                          <a:effectLst/>
                          <a:latin typeface="+mn-lt"/>
                          <a:ea typeface="+mn-ea"/>
                          <a:cs typeface="+mn-cs"/>
                        </a:rPr>
                        <a:t>kW &gt; 560</a:t>
                      </a:r>
                      <a:endParaRPr lang="en-US" sz="1200" dirty="0"/>
                    </a:p>
                  </a:txBody>
                  <a:tcPr/>
                </a:tc>
                <a:tc>
                  <a:txBody>
                    <a:bodyPr/>
                    <a:lstStyle/>
                    <a:p>
                      <a:pPr algn="ctr"/>
                      <a:r>
                        <a:rPr lang="en-US" sz="1200" kern="1200" dirty="0" smtClean="0">
                          <a:solidFill>
                            <a:schemeClr val="dk1"/>
                          </a:solidFill>
                          <a:effectLst/>
                          <a:latin typeface="+mn-lt"/>
                          <a:ea typeface="+mn-ea"/>
                          <a:cs typeface="+mn-cs"/>
                        </a:rPr>
                        <a:t>2015+</a:t>
                      </a:r>
                      <a:endParaRPr lang="en-US" sz="1200" dirty="0"/>
                    </a:p>
                  </a:txBody>
                  <a:tcPr/>
                </a:tc>
                <a:tc>
                  <a:txBody>
                    <a:bodyPr/>
                    <a:lstStyle/>
                    <a:p>
                      <a:pPr algn="ctr" hangingPunct="0"/>
                      <a:r>
                        <a:rPr lang="en-US" sz="1200" dirty="0" smtClean="0"/>
                        <a:t>Interim Tier 4</a:t>
                      </a:r>
                      <a:endParaRPr lang="en-US" sz="1200" dirty="0"/>
                    </a:p>
                  </a:txBody>
                  <a:tcPr/>
                </a:tc>
                <a:tc>
                  <a:txBody>
                    <a:bodyPr/>
                    <a:lstStyle/>
                    <a:p>
                      <a:pPr algn="ctr"/>
                      <a:r>
                        <a:rPr lang="en-US" sz="1200" kern="1200" dirty="0" smtClean="0">
                          <a:solidFill>
                            <a:schemeClr val="dk1"/>
                          </a:solidFill>
                          <a:effectLst/>
                          <a:latin typeface="+mn-lt"/>
                          <a:ea typeface="+mn-ea"/>
                          <a:cs typeface="+mn-cs"/>
                        </a:rPr>
                        <a:t>Dec 31, 2021</a:t>
                      </a:r>
                      <a:endParaRPr lang="en-US" sz="1200" dirty="0"/>
                    </a:p>
                  </a:txBody>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79475" y="274638"/>
            <a:ext cx="7940675" cy="1143000"/>
          </a:xfrm>
        </p:spPr>
        <p:txBody>
          <a:bodyPr/>
          <a:lstStyle/>
          <a:p>
            <a:pPr eaLnBrk="1" hangingPunct="1"/>
            <a:r>
              <a:rPr lang="en-CA" altLang="en-US" sz="3200" dirty="0" smtClean="0"/>
              <a:t>Transition Engines</a:t>
            </a:r>
          </a:p>
        </p:txBody>
      </p:sp>
      <p:sp>
        <p:nvSpPr>
          <p:cNvPr id="19459" name="Rectangle 3"/>
          <p:cNvSpPr>
            <a:spLocks noGrp="1" noChangeArrowheads="1"/>
          </p:cNvSpPr>
          <p:nvPr>
            <p:ph type="body" idx="1"/>
          </p:nvPr>
        </p:nvSpPr>
        <p:spPr>
          <a:xfrm>
            <a:off x="879475" y="1600200"/>
            <a:ext cx="7940675" cy="4525963"/>
          </a:xfrm>
        </p:spPr>
        <p:txBody>
          <a:bodyPr/>
          <a:lstStyle/>
          <a:p>
            <a:pPr>
              <a:spcAft>
                <a:spcPts val="600"/>
              </a:spcAft>
            </a:pPr>
            <a:r>
              <a:rPr lang="en-US" altLang="en-US" sz="2000" dirty="0" smtClean="0"/>
              <a:t>Transition engines must be installed in or on a machine before the end of the set time frames (indicated in the transition engine timeframe tables)</a:t>
            </a:r>
          </a:p>
          <a:p>
            <a:pPr>
              <a:spcAft>
                <a:spcPts val="600"/>
              </a:spcAft>
            </a:pPr>
            <a:r>
              <a:rPr lang="en-US" altLang="en-US" sz="2000" dirty="0" smtClean="0"/>
              <a:t>If you have loose transition engines in Canada that are not installed into machines before the end of the applicable time frames, your options may include:</a:t>
            </a:r>
          </a:p>
          <a:p>
            <a:pPr lvl="1">
              <a:spcAft>
                <a:spcPts val="600"/>
              </a:spcAft>
            </a:pPr>
            <a:r>
              <a:rPr lang="en-US" altLang="en-US" sz="1800" b="1" dirty="0" smtClean="0"/>
              <a:t>exporting the engines </a:t>
            </a:r>
            <a:r>
              <a:rPr lang="en-US" altLang="en-US" sz="1800" dirty="0" smtClean="0"/>
              <a:t>to a place outside of Canada, if they meet the requirements of the destination country;</a:t>
            </a:r>
          </a:p>
          <a:p>
            <a:pPr lvl="1">
              <a:spcAft>
                <a:spcPts val="600"/>
              </a:spcAft>
            </a:pPr>
            <a:r>
              <a:rPr lang="en-US" altLang="en-US" sz="1800" b="1" dirty="0" smtClean="0"/>
              <a:t>selling the engines back </a:t>
            </a:r>
            <a:r>
              <a:rPr lang="en-US" altLang="en-US" sz="1800" dirty="0" smtClean="0"/>
              <a:t>to the engine manufacturer or vendor, if they accept them; or </a:t>
            </a:r>
          </a:p>
          <a:p>
            <a:pPr lvl="1">
              <a:spcAft>
                <a:spcPts val="600"/>
              </a:spcAft>
            </a:pPr>
            <a:r>
              <a:rPr lang="en-US" altLang="en-US" sz="1800" b="1" dirty="0" smtClean="0"/>
              <a:t>destroying the engines</a:t>
            </a:r>
            <a:r>
              <a:rPr lang="en-US" altLang="en-US" sz="1800" dirty="0" smtClean="0"/>
              <a:t>.</a:t>
            </a:r>
          </a:p>
          <a:p>
            <a:endParaRPr lang="en-US" altLang="en-US" sz="2000" dirty="0" smtClean="0"/>
          </a:p>
          <a:p>
            <a:endParaRPr lang="en-US" altLang="en-US" sz="2000" dirty="0" smtClean="0"/>
          </a:p>
          <a:p>
            <a:endParaRPr lang="en-US" altLang="en-US" sz="2000" dirty="0" smtClean="0"/>
          </a:p>
          <a:p>
            <a:endParaRPr lang="en-US" altLang="en-US" sz="2000" dirty="0" smtClean="0"/>
          </a:p>
          <a:p>
            <a:endParaRPr lang="en-US" altLang="en-US" sz="20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79475" y="274638"/>
            <a:ext cx="7940675" cy="1143000"/>
          </a:xfrm>
        </p:spPr>
        <p:txBody>
          <a:bodyPr/>
          <a:lstStyle/>
          <a:p>
            <a:pPr eaLnBrk="1" hangingPunct="1"/>
            <a:r>
              <a:rPr lang="en-CA" altLang="en-US" sz="3200" smtClean="0"/>
              <a:t>Engine Detail Worksheets (cont’d)</a:t>
            </a:r>
          </a:p>
        </p:txBody>
      </p:sp>
      <p:sp>
        <p:nvSpPr>
          <p:cNvPr id="4099" name="Rectangle 3"/>
          <p:cNvSpPr>
            <a:spLocks noGrp="1" noChangeArrowheads="1"/>
          </p:cNvSpPr>
          <p:nvPr>
            <p:ph type="body" idx="1"/>
          </p:nvPr>
        </p:nvSpPr>
        <p:spPr>
          <a:xfrm>
            <a:off x="879475" y="1600200"/>
            <a:ext cx="7940675" cy="4637112"/>
          </a:xfrm>
        </p:spPr>
        <p:txBody>
          <a:bodyPr/>
          <a:lstStyle/>
          <a:p>
            <a:pPr>
              <a:defRPr/>
            </a:pPr>
            <a:r>
              <a:rPr lang="en-CA" sz="2000" dirty="0" smtClean="0"/>
              <a:t>Enter all required details (cells highlighted in </a:t>
            </a:r>
            <a:r>
              <a:rPr lang="en-CA" sz="2000" b="1" dirty="0" smtClean="0">
                <a:solidFill>
                  <a:srgbClr val="9999FF"/>
                </a:solidFill>
              </a:rPr>
              <a:t>purple</a:t>
            </a:r>
            <a:r>
              <a:rPr lang="en-CA" sz="2000" dirty="0" smtClean="0"/>
              <a:t>).</a:t>
            </a:r>
          </a:p>
          <a:p>
            <a:pPr>
              <a:defRPr/>
            </a:pPr>
            <a:r>
              <a:rPr lang="en-CA" sz="2000" dirty="0" smtClean="0"/>
              <a:t>Drop-down lists are used for certain fields.</a:t>
            </a:r>
          </a:p>
          <a:p>
            <a:pPr>
              <a:defRPr/>
            </a:pPr>
            <a:r>
              <a:rPr lang="en-CA" sz="2000" dirty="0"/>
              <a:t>If you require more space on any worksheet, click on the ‘</a:t>
            </a:r>
            <a:r>
              <a:rPr lang="en-US" sz="2000" b="1" dirty="0"/>
              <a:t>Add Table</a:t>
            </a:r>
            <a:r>
              <a:rPr lang="en-US" sz="2000" dirty="0"/>
              <a:t>’ button available on the bottom of each worksheet.</a:t>
            </a:r>
            <a:endParaRPr lang="en-CA" sz="2000" dirty="0"/>
          </a:p>
          <a:p>
            <a:pPr>
              <a:defRPr/>
            </a:pPr>
            <a:r>
              <a:rPr lang="en-CA" sz="2000" dirty="0" smtClean="0"/>
              <a:t>If invalid information is entered, an error message will appear.</a:t>
            </a:r>
          </a:p>
          <a:p>
            <a:pPr lvl="1">
              <a:defRPr/>
            </a:pPr>
            <a:r>
              <a:rPr lang="en-CA" sz="1800" dirty="0" smtClean="0"/>
              <a:t>Review the information and enter the correct data</a:t>
            </a:r>
          </a:p>
          <a:p>
            <a:pPr lvl="2">
              <a:defRPr/>
            </a:pPr>
            <a:r>
              <a:rPr lang="en-CA" sz="1600" i="1" dirty="0" smtClean="0"/>
              <a:t>If you are still uncertain, and the workbook continues to show error messages or red cells, contact the Regulatory Administration Section (refer to Slide 25 for contact information). </a:t>
            </a:r>
          </a:p>
          <a:p>
            <a:pPr>
              <a:defRPr/>
            </a:pPr>
            <a:r>
              <a:rPr lang="en-CA" sz="2000" dirty="0" smtClean="0"/>
              <a:t>After </a:t>
            </a:r>
            <a:r>
              <a:rPr lang="en-CA" sz="2000" dirty="0"/>
              <a:t>clicking “</a:t>
            </a:r>
            <a:r>
              <a:rPr lang="en-CA" sz="2000" dirty="0" smtClean="0"/>
              <a:t>OK” </a:t>
            </a:r>
            <a:r>
              <a:rPr lang="en-CA" sz="2000" dirty="0"/>
              <a:t>on the error message, the cell with invalid entry will be highlighted </a:t>
            </a:r>
            <a:r>
              <a:rPr lang="en-CA" sz="2000" b="1" dirty="0">
                <a:solidFill>
                  <a:srgbClr val="FF0000"/>
                </a:solidFill>
              </a:rPr>
              <a:t>red</a:t>
            </a:r>
            <a:r>
              <a:rPr lang="en-CA" sz="2000" dirty="0">
                <a:solidFill>
                  <a:srgbClr val="FF0000"/>
                </a:solidFill>
              </a:rPr>
              <a:t> </a:t>
            </a:r>
            <a:r>
              <a:rPr lang="en-CA" sz="2000" dirty="0"/>
              <a:t>to indicate need for </a:t>
            </a:r>
            <a:r>
              <a:rPr lang="en-CA" sz="2000" dirty="0" smtClean="0"/>
              <a:t>correction.</a:t>
            </a:r>
            <a:endParaRPr lang="en-CA" sz="2000" dirty="0"/>
          </a:p>
          <a:p>
            <a:pPr>
              <a:buFont typeface="Arial" panose="020B0604020202020204" pitchFamily="34" charset="0"/>
              <a:buChar char="•"/>
              <a:defRPr/>
            </a:pPr>
            <a:r>
              <a:rPr lang="en-CA" sz="2000" dirty="0" smtClean="0"/>
              <a:t>Do not submit a report with red fields.</a:t>
            </a:r>
          </a:p>
          <a:p>
            <a:pPr lvl="1">
              <a:defRPr/>
            </a:pPr>
            <a:r>
              <a:rPr lang="en-CA" sz="1800" dirty="0"/>
              <a:t>Reports submitted with red fields will be identified as “incomplete” or “non-compliant”</a:t>
            </a:r>
          </a:p>
          <a:p>
            <a:pPr>
              <a:buFont typeface="Arial" panose="020B0604020202020204" pitchFamily="34" charset="0"/>
              <a:buChar char="•"/>
              <a:defRPr/>
            </a:pPr>
            <a:endParaRPr lang="en-CA" sz="2000" dirty="0"/>
          </a:p>
          <a:p>
            <a:pPr marL="0" indent="0" eaLnBrk="1" hangingPunct="1">
              <a:spcAft>
                <a:spcPts val="1200"/>
              </a:spcAft>
              <a:buFontTx/>
              <a:buNone/>
              <a:defRPr/>
            </a:pPr>
            <a:endParaRPr lang="en-US" alt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91061" y="1284495"/>
            <a:ext cx="5472608" cy="4960361"/>
          </a:xfrm>
          <a:prstGeom prst="rect">
            <a:avLst/>
          </a:prstGeom>
        </p:spPr>
      </p:pic>
      <p:sp>
        <p:nvSpPr>
          <p:cNvPr id="21506" name="Rectangle 2"/>
          <p:cNvSpPr>
            <a:spLocks noGrp="1" noChangeArrowheads="1"/>
          </p:cNvSpPr>
          <p:nvPr>
            <p:ph type="title"/>
          </p:nvPr>
        </p:nvSpPr>
        <p:spPr>
          <a:xfrm>
            <a:off x="879475" y="274638"/>
            <a:ext cx="7940675" cy="1143000"/>
          </a:xfrm>
        </p:spPr>
        <p:txBody>
          <a:bodyPr/>
          <a:lstStyle/>
          <a:p>
            <a:pPr eaLnBrk="1" hangingPunct="1"/>
            <a:r>
              <a:rPr lang="en-CA" altLang="en-US" sz="3000" b="0" dirty="0" smtClean="0"/>
              <a:t>Error Example: </a:t>
            </a:r>
            <a:r>
              <a:rPr lang="en-CA" altLang="en-US" sz="3000" dirty="0" smtClean="0"/>
              <a:t>Loose Transition Engines</a:t>
            </a:r>
            <a:endParaRPr lang="en-CA" altLang="en-US" sz="3000" b="0" dirty="0" smtClean="0"/>
          </a:p>
        </p:txBody>
      </p:sp>
      <p:sp>
        <p:nvSpPr>
          <p:cNvPr id="21512" name="Oval 16"/>
          <p:cNvSpPr>
            <a:spLocks noChangeArrowheads="1"/>
          </p:cNvSpPr>
          <p:nvPr/>
        </p:nvSpPr>
        <p:spPr bwMode="auto">
          <a:xfrm>
            <a:off x="2195736" y="5980091"/>
            <a:ext cx="1152128" cy="300038"/>
          </a:xfrm>
          <a:prstGeom prst="ellipse">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eaLnBrk="0" hangingPunct="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eaLnBrk="0" hangingPunct="0">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eaLnBrk="0" hangingPunct="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eaLnBrk="0" hangingPunct="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eaLnBrk="1" hangingPunct="1">
              <a:spcBef>
                <a:spcPct val="0"/>
              </a:spcBef>
              <a:buClrTx/>
              <a:buSzTx/>
              <a:buFontTx/>
              <a:buNone/>
            </a:pPr>
            <a:endParaRPr lang="en-US" altLang="en-US" sz="1800"/>
          </a:p>
        </p:txBody>
      </p:sp>
      <p:sp>
        <p:nvSpPr>
          <p:cNvPr id="21511" name="Oval 15"/>
          <p:cNvSpPr>
            <a:spLocks noChangeArrowheads="1"/>
          </p:cNvSpPr>
          <p:nvPr/>
        </p:nvSpPr>
        <p:spPr bwMode="auto">
          <a:xfrm>
            <a:off x="755576" y="1460455"/>
            <a:ext cx="1657350" cy="188912"/>
          </a:xfrm>
          <a:prstGeom prst="ellipse">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eaLnBrk="0" hangingPunct="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eaLnBrk="0" hangingPunct="0">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eaLnBrk="0" hangingPunct="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eaLnBrk="0" hangingPunct="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eaLnBrk="1" hangingPunct="1">
              <a:spcBef>
                <a:spcPct val="0"/>
              </a:spcBef>
              <a:buClrTx/>
              <a:buSzTx/>
              <a:buFontTx/>
              <a:buNone/>
            </a:pPr>
            <a:endParaRPr lang="en-US" altLang="en-US" sz="1800"/>
          </a:p>
        </p:txBody>
      </p:sp>
      <p:sp>
        <p:nvSpPr>
          <p:cNvPr id="21510" name="Oval 9"/>
          <p:cNvSpPr>
            <a:spLocks noChangeArrowheads="1"/>
          </p:cNvSpPr>
          <p:nvPr/>
        </p:nvSpPr>
        <p:spPr bwMode="auto">
          <a:xfrm>
            <a:off x="5292080" y="1284495"/>
            <a:ext cx="647700" cy="188913"/>
          </a:xfrm>
          <a:prstGeom prst="ellipse">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eaLnBrk="0" hangingPunct="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eaLnBrk="0" hangingPunct="0">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eaLnBrk="0" hangingPunct="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eaLnBrk="0" hangingPunct="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eaLnBrk="1" hangingPunct="1">
              <a:spcBef>
                <a:spcPct val="0"/>
              </a:spcBef>
              <a:buClrTx/>
              <a:buSzTx/>
              <a:buFontTx/>
              <a:buNone/>
            </a:pPr>
            <a:endParaRPr lang="en-US" altLang="en-US" sz="1800"/>
          </a:p>
        </p:txBody>
      </p:sp>
      <p:pic>
        <p:nvPicPr>
          <p:cNvPr id="5" name="Picture 4"/>
          <p:cNvPicPr>
            <a:picLocks noChangeAspect="1"/>
          </p:cNvPicPr>
          <p:nvPr/>
        </p:nvPicPr>
        <p:blipFill>
          <a:blip r:embed="rId3"/>
          <a:stretch>
            <a:fillRect/>
          </a:stretch>
        </p:blipFill>
        <p:spPr>
          <a:xfrm>
            <a:off x="4946371" y="3573016"/>
            <a:ext cx="3873779" cy="136815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86693" y="1391512"/>
            <a:ext cx="5951487" cy="4890806"/>
          </a:xfrm>
          <a:prstGeom prst="rect">
            <a:avLst/>
          </a:prstGeom>
        </p:spPr>
      </p:pic>
      <p:sp>
        <p:nvSpPr>
          <p:cNvPr id="22530" name="Rectangle 2"/>
          <p:cNvSpPr>
            <a:spLocks noGrp="1" noChangeArrowheads="1"/>
          </p:cNvSpPr>
          <p:nvPr>
            <p:ph type="title"/>
          </p:nvPr>
        </p:nvSpPr>
        <p:spPr>
          <a:xfrm>
            <a:off x="879475" y="274638"/>
            <a:ext cx="7940675" cy="1143000"/>
          </a:xfrm>
        </p:spPr>
        <p:txBody>
          <a:bodyPr/>
          <a:lstStyle/>
          <a:p>
            <a:pPr eaLnBrk="1" hangingPunct="1"/>
            <a:r>
              <a:rPr lang="en-CA" altLang="en-US" sz="3000" b="0" smtClean="0"/>
              <a:t>Error Example: </a:t>
            </a:r>
            <a:r>
              <a:rPr lang="en-CA" altLang="en-US" sz="3000" smtClean="0"/>
              <a:t>Installed Transition Engines</a:t>
            </a:r>
            <a:endParaRPr lang="en-CA" altLang="en-US" sz="3000" b="0" smtClean="0"/>
          </a:p>
        </p:txBody>
      </p:sp>
      <p:sp>
        <p:nvSpPr>
          <p:cNvPr id="22536" name="Oval 12"/>
          <p:cNvSpPr>
            <a:spLocks noChangeArrowheads="1"/>
          </p:cNvSpPr>
          <p:nvPr/>
        </p:nvSpPr>
        <p:spPr bwMode="auto">
          <a:xfrm>
            <a:off x="3553668" y="6066294"/>
            <a:ext cx="1296144" cy="216024"/>
          </a:xfrm>
          <a:prstGeom prst="ellipse">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eaLnBrk="0" hangingPunct="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eaLnBrk="0" hangingPunct="0">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eaLnBrk="0" hangingPunct="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eaLnBrk="0" hangingPunct="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eaLnBrk="1" hangingPunct="1">
              <a:spcBef>
                <a:spcPct val="0"/>
              </a:spcBef>
              <a:buClrTx/>
              <a:buSzTx/>
              <a:buFontTx/>
              <a:buNone/>
            </a:pPr>
            <a:endParaRPr lang="en-US" altLang="en-US" sz="1800"/>
          </a:p>
        </p:txBody>
      </p:sp>
      <p:sp>
        <p:nvSpPr>
          <p:cNvPr id="22534" name="Oval 10"/>
          <p:cNvSpPr>
            <a:spLocks noChangeArrowheads="1"/>
          </p:cNvSpPr>
          <p:nvPr/>
        </p:nvSpPr>
        <p:spPr bwMode="auto">
          <a:xfrm>
            <a:off x="5724128" y="1415888"/>
            <a:ext cx="647700" cy="188913"/>
          </a:xfrm>
          <a:prstGeom prst="ellipse">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eaLnBrk="0" hangingPunct="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eaLnBrk="0" hangingPunct="0">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eaLnBrk="0" hangingPunct="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eaLnBrk="0" hangingPunct="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eaLnBrk="1" hangingPunct="1">
              <a:spcBef>
                <a:spcPct val="0"/>
              </a:spcBef>
              <a:buClrTx/>
              <a:buSzTx/>
              <a:buFontTx/>
              <a:buNone/>
            </a:pPr>
            <a:endParaRPr lang="en-US" altLang="en-US" sz="1800"/>
          </a:p>
        </p:txBody>
      </p:sp>
      <p:sp>
        <p:nvSpPr>
          <p:cNvPr id="22535" name="Oval 11"/>
          <p:cNvSpPr>
            <a:spLocks noChangeArrowheads="1"/>
          </p:cNvSpPr>
          <p:nvPr/>
        </p:nvSpPr>
        <p:spPr bwMode="auto">
          <a:xfrm>
            <a:off x="716335" y="1604801"/>
            <a:ext cx="1728614" cy="188912"/>
          </a:xfrm>
          <a:prstGeom prst="ellipse">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eaLnBrk="0" hangingPunct="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eaLnBrk="0" hangingPunct="0">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eaLnBrk="0" hangingPunct="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eaLnBrk="0" hangingPunct="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eaLnBrk="1" hangingPunct="1">
              <a:spcBef>
                <a:spcPct val="0"/>
              </a:spcBef>
              <a:buClrTx/>
              <a:buSzTx/>
              <a:buFontTx/>
              <a:buNone/>
            </a:pPr>
            <a:endParaRPr lang="en-US" altLang="en-US" sz="1800"/>
          </a:p>
        </p:txBody>
      </p:sp>
      <p:pic>
        <p:nvPicPr>
          <p:cNvPr id="2" name="Picture 1"/>
          <p:cNvPicPr>
            <a:picLocks noChangeAspect="1"/>
          </p:cNvPicPr>
          <p:nvPr/>
        </p:nvPicPr>
        <p:blipFill>
          <a:blip r:embed="rId3"/>
          <a:stretch>
            <a:fillRect/>
          </a:stretch>
        </p:blipFill>
        <p:spPr>
          <a:xfrm>
            <a:off x="5204804" y="3573016"/>
            <a:ext cx="3004517" cy="131399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79475" y="1337077"/>
            <a:ext cx="6212805" cy="4906296"/>
          </a:xfrm>
          <a:prstGeom prst="rect">
            <a:avLst/>
          </a:prstGeom>
        </p:spPr>
      </p:pic>
      <p:sp>
        <p:nvSpPr>
          <p:cNvPr id="23554" name="Rectangle 2"/>
          <p:cNvSpPr>
            <a:spLocks noGrp="1" noChangeArrowheads="1"/>
          </p:cNvSpPr>
          <p:nvPr>
            <p:ph type="title"/>
          </p:nvPr>
        </p:nvSpPr>
        <p:spPr>
          <a:xfrm>
            <a:off x="879475" y="274638"/>
            <a:ext cx="7940675" cy="1143000"/>
          </a:xfrm>
        </p:spPr>
        <p:txBody>
          <a:bodyPr/>
          <a:lstStyle/>
          <a:p>
            <a:pPr eaLnBrk="1" hangingPunct="1"/>
            <a:r>
              <a:rPr lang="en-CA" altLang="en-US" sz="3000" b="0" dirty="0" smtClean="0"/>
              <a:t>Error Example: </a:t>
            </a:r>
            <a:r>
              <a:rPr lang="en-CA" altLang="en-US" sz="3000" dirty="0" smtClean="0"/>
              <a:t>Non-Transition Engines</a:t>
            </a:r>
            <a:endParaRPr lang="en-CA" altLang="en-US" sz="3000" b="0" dirty="0" smtClean="0"/>
          </a:p>
        </p:txBody>
      </p:sp>
      <p:sp>
        <p:nvSpPr>
          <p:cNvPr id="23559" name="Oval 12"/>
          <p:cNvSpPr>
            <a:spLocks noChangeArrowheads="1"/>
          </p:cNvSpPr>
          <p:nvPr/>
        </p:nvSpPr>
        <p:spPr bwMode="auto">
          <a:xfrm>
            <a:off x="755576" y="1481200"/>
            <a:ext cx="1370798" cy="255966"/>
          </a:xfrm>
          <a:prstGeom prst="ellipse">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eaLnBrk="0" hangingPunct="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eaLnBrk="0" hangingPunct="0">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eaLnBrk="0" hangingPunct="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eaLnBrk="0" hangingPunct="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eaLnBrk="1" hangingPunct="1">
              <a:spcBef>
                <a:spcPct val="0"/>
              </a:spcBef>
              <a:buClrTx/>
              <a:buSzTx/>
              <a:buFontTx/>
              <a:buNone/>
            </a:pPr>
            <a:endParaRPr lang="en-US" altLang="en-US" sz="1800"/>
          </a:p>
        </p:txBody>
      </p:sp>
      <p:sp>
        <p:nvSpPr>
          <p:cNvPr id="23558" name="Oval 9"/>
          <p:cNvSpPr>
            <a:spLocks noChangeArrowheads="1"/>
          </p:cNvSpPr>
          <p:nvPr/>
        </p:nvSpPr>
        <p:spPr bwMode="auto">
          <a:xfrm>
            <a:off x="5940152" y="1337077"/>
            <a:ext cx="647700" cy="188913"/>
          </a:xfrm>
          <a:prstGeom prst="ellipse">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eaLnBrk="0" hangingPunct="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eaLnBrk="0" hangingPunct="0">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eaLnBrk="0" hangingPunct="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eaLnBrk="0" hangingPunct="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eaLnBrk="1" hangingPunct="1">
              <a:spcBef>
                <a:spcPct val="0"/>
              </a:spcBef>
              <a:buClrTx/>
              <a:buSzTx/>
              <a:buFontTx/>
              <a:buNone/>
            </a:pPr>
            <a:endParaRPr lang="en-US" altLang="en-US" sz="1800"/>
          </a:p>
        </p:txBody>
      </p:sp>
      <p:sp>
        <p:nvSpPr>
          <p:cNvPr id="23560" name="Oval 13"/>
          <p:cNvSpPr>
            <a:spLocks noChangeArrowheads="1"/>
          </p:cNvSpPr>
          <p:nvPr/>
        </p:nvSpPr>
        <p:spPr bwMode="auto">
          <a:xfrm>
            <a:off x="5076056" y="6033823"/>
            <a:ext cx="1296144" cy="209550"/>
          </a:xfrm>
          <a:prstGeom prst="ellipse">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eaLnBrk="0" hangingPunct="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eaLnBrk="0" hangingPunct="0">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eaLnBrk="0" hangingPunct="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eaLnBrk="0" hangingPunct="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eaLnBrk="1" hangingPunct="1">
              <a:spcBef>
                <a:spcPct val="0"/>
              </a:spcBef>
              <a:buClrTx/>
              <a:buSzTx/>
              <a:buFontTx/>
              <a:buNone/>
            </a:pPr>
            <a:endParaRPr lang="en-US" altLang="en-US" sz="1800"/>
          </a:p>
        </p:txBody>
      </p:sp>
      <p:pic>
        <p:nvPicPr>
          <p:cNvPr id="4" name="Picture 3"/>
          <p:cNvPicPr>
            <a:picLocks noChangeAspect="1"/>
          </p:cNvPicPr>
          <p:nvPr/>
        </p:nvPicPr>
        <p:blipFill>
          <a:blip r:embed="rId3"/>
          <a:stretch>
            <a:fillRect/>
          </a:stretch>
        </p:blipFill>
        <p:spPr>
          <a:xfrm>
            <a:off x="4355976" y="3501008"/>
            <a:ext cx="4543425" cy="15621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79475" y="274638"/>
            <a:ext cx="7940675" cy="1143000"/>
          </a:xfrm>
        </p:spPr>
        <p:txBody>
          <a:bodyPr/>
          <a:lstStyle/>
          <a:p>
            <a:pPr eaLnBrk="1" hangingPunct="1"/>
            <a:r>
              <a:rPr lang="en-CA" altLang="en-US" sz="3200" smtClean="0"/>
              <a:t>Check Details with Declarations</a:t>
            </a:r>
          </a:p>
        </p:txBody>
      </p:sp>
      <p:sp>
        <p:nvSpPr>
          <p:cNvPr id="7" name="Rectangle 3"/>
          <p:cNvSpPr txBox="1">
            <a:spLocks noChangeArrowheads="1"/>
          </p:cNvSpPr>
          <p:nvPr/>
        </p:nvSpPr>
        <p:spPr bwMode="auto">
          <a:xfrm>
            <a:off x="879475" y="1600199"/>
            <a:ext cx="79406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a:lstStyle>
          <a:p>
            <a:pPr>
              <a:spcAft>
                <a:spcPts val="1200"/>
              </a:spcAft>
              <a:defRPr/>
            </a:pPr>
            <a:r>
              <a:rPr lang="en-CA" dirty="0" smtClean="0"/>
              <a:t>Ensure that the details in your TEAR align with your company’s importation declarations submitted for that year</a:t>
            </a:r>
          </a:p>
          <a:p>
            <a:pPr>
              <a:spcAft>
                <a:spcPts val="1200"/>
              </a:spcAft>
              <a:defRPr/>
            </a:pPr>
            <a:r>
              <a:rPr lang="en-CA" dirty="0" smtClean="0"/>
              <a:t>All engines/machines must be declared prior to importation.  Therefore, the number of engines in your TEAR should correspond to those in the declarations for the same calendar year.</a:t>
            </a:r>
          </a:p>
          <a:p>
            <a:pPr marL="0" indent="0" eaLnBrk="1" hangingPunct="1">
              <a:spcAft>
                <a:spcPts val="1200"/>
              </a:spcAft>
              <a:buFontTx/>
              <a:buNone/>
              <a:defRPr/>
            </a:pPr>
            <a:endParaRPr lang="en-US" altLang="en-US" sz="2000" kern="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79475" y="274638"/>
            <a:ext cx="7940675" cy="1143000"/>
          </a:xfrm>
        </p:spPr>
        <p:txBody>
          <a:bodyPr/>
          <a:lstStyle/>
          <a:p>
            <a:pPr eaLnBrk="1" hangingPunct="1"/>
            <a:r>
              <a:rPr lang="en-CA" altLang="en-US" dirty="0" smtClean="0"/>
              <a:t>Disclaimer</a:t>
            </a:r>
          </a:p>
        </p:txBody>
      </p:sp>
      <p:sp>
        <p:nvSpPr>
          <p:cNvPr id="4099" name="Rectangle 3"/>
          <p:cNvSpPr>
            <a:spLocks noGrp="1" noChangeArrowheads="1"/>
          </p:cNvSpPr>
          <p:nvPr>
            <p:ph type="body" idx="1"/>
          </p:nvPr>
        </p:nvSpPr>
        <p:spPr>
          <a:xfrm>
            <a:off x="879475" y="1600200"/>
            <a:ext cx="7940675" cy="4525963"/>
          </a:xfrm>
        </p:spPr>
        <p:txBody>
          <a:bodyPr/>
          <a:lstStyle/>
          <a:p>
            <a:pPr marL="0" indent="0">
              <a:buFontTx/>
              <a:buNone/>
            </a:pPr>
            <a:r>
              <a:rPr lang="en-CA" altLang="en-US" dirty="0" smtClean="0"/>
              <a:t>The following information is intended for guidance only.  It does not in any way supersede or modify the requirements of the </a:t>
            </a:r>
            <a:r>
              <a:rPr lang="en-CA" altLang="en-US" i="1" dirty="0" smtClean="0"/>
              <a:t>Canadian Environmental Protection Act, 1999 </a:t>
            </a:r>
            <a:r>
              <a:rPr lang="en-CA" altLang="en-US" dirty="0" smtClean="0"/>
              <a:t>(CEPA) or the </a:t>
            </a:r>
            <a:r>
              <a:rPr lang="en-US" altLang="en-US" i="1" u="sng" dirty="0" smtClean="0">
                <a:hlinkClick r:id="rId2"/>
              </a:rPr>
              <a:t>Off‑Road Compression‑Ignition Engine Emission Regulations</a:t>
            </a:r>
            <a:r>
              <a:rPr lang="en-US" altLang="en-US" dirty="0" smtClean="0"/>
              <a:t> (Regulations) made under the CEPA.  In the event of inconsistency between this information and the CEPA and/or the Regulations, the CEPA and the Regulations shall prevail.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6974" y="2918736"/>
            <a:ext cx="7305675" cy="895350"/>
          </a:xfrm>
          <a:prstGeom prst="rect">
            <a:avLst/>
          </a:prstGeom>
        </p:spPr>
      </p:pic>
      <p:sp>
        <p:nvSpPr>
          <p:cNvPr id="25602" name="Rectangle 2"/>
          <p:cNvSpPr>
            <a:spLocks noGrp="1" noChangeArrowheads="1"/>
          </p:cNvSpPr>
          <p:nvPr>
            <p:ph type="title"/>
          </p:nvPr>
        </p:nvSpPr>
        <p:spPr>
          <a:xfrm>
            <a:off x="879475" y="274638"/>
            <a:ext cx="7940675" cy="1143000"/>
          </a:xfrm>
        </p:spPr>
        <p:txBody>
          <a:bodyPr/>
          <a:lstStyle/>
          <a:p>
            <a:pPr eaLnBrk="1" hangingPunct="1"/>
            <a:r>
              <a:rPr lang="en-CA" altLang="en-US" sz="3200" smtClean="0"/>
              <a:t>Sign and Submit</a:t>
            </a:r>
          </a:p>
        </p:txBody>
      </p:sp>
      <p:sp>
        <p:nvSpPr>
          <p:cNvPr id="25603" name="Rectangle 3"/>
          <p:cNvSpPr>
            <a:spLocks noGrp="1" noChangeArrowheads="1"/>
          </p:cNvSpPr>
          <p:nvPr>
            <p:ph type="body" idx="1"/>
          </p:nvPr>
        </p:nvSpPr>
        <p:spPr>
          <a:xfrm>
            <a:off x="879475" y="1600200"/>
            <a:ext cx="7942263" cy="4525963"/>
          </a:xfrm>
        </p:spPr>
        <p:txBody>
          <a:bodyPr/>
          <a:lstStyle/>
          <a:p>
            <a:pPr marL="0" indent="0" eaLnBrk="1" hangingPunct="1">
              <a:buFontTx/>
              <a:buNone/>
            </a:pPr>
            <a:r>
              <a:rPr lang="en-CA" altLang="en-US" sz="2000" b="1" u="sng" dirty="0" smtClean="0"/>
              <a:t>Step 5:</a:t>
            </a:r>
            <a:r>
              <a:rPr lang="en-CA" altLang="en-US" sz="2000" b="1" dirty="0" smtClean="0"/>
              <a:t> </a:t>
            </a:r>
            <a:r>
              <a:rPr lang="en-US" altLang="en-US" sz="2000" dirty="0" smtClean="0"/>
              <a:t>Sign the report</a:t>
            </a:r>
          </a:p>
          <a:p>
            <a:pPr marL="717550" lvl="2" indent="-342900" eaLnBrk="1" hangingPunct="1">
              <a:buClr>
                <a:srgbClr val="FF0000"/>
              </a:buClr>
              <a:buSzPct val="120000"/>
              <a:buFontTx/>
              <a:buChar char="-"/>
            </a:pPr>
            <a:r>
              <a:rPr lang="en-CA" altLang="en-US" dirty="0" smtClean="0"/>
              <a:t>You may sign the report electronically; or</a:t>
            </a:r>
          </a:p>
          <a:p>
            <a:pPr marL="717550" lvl="2" indent="-342900" eaLnBrk="1" hangingPunct="1">
              <a:buClr>
                <a:srgbClr val="FF0000"/>
              </a:buClr>
              <a:buSzPct val="120000"/>
              <a:buFontTx/>
              <a:buChar char="-"/>
            </a:pPr>
            <a:r>
              <a:rPr lang="en-CA" altLang="en-US" dirty="0" smtClean="0"/>
              <a:t>Print the Introduction worksheet, sign where indicated, and scan it.</a:t>
            </a:r>
          </a:p>
          <a:p>
            <a:pPr marL="0" indent="0" eaLnBrk="1" hangingPunct="1">
              <a:buFontTx/>
              <a:buNone/>
            </a:pPr>
            <a:endParaRPr lang="en-CA" altLang="en-US" sz="2000" b="1" u="sng" dirty="0" smtClean="0"/>
          </a:p>
          <a:p>
            <a:pPr marL="0" indent="0" eaLnBrk="1" hangingPunct="1">
              <a:buFontTx/>
              <a:buNone/>
            </a:pPr>
            <a:endParaRPr lang="en-CA" altLang="en-US" sz="2000" b="1" u="sng" dirty="0" smtClean="0"/>
          </a:p>
          <a:p>
            <a:pPr marL="0" indent="0" eaLnBrk="1" hangingPunct="1">
              <a:buFontTx/>
              <a:buNone/>
            </a:pPr>
            <a:endParaRPr lang="en-CA" altLang="en-US" sz="2000" b="1" u="sng" dirty="0" smtClean="0"/>
          </a:p>
          <a:p>
            <a:pPr marL="0" indent="0" eaLnBrk="1" hangingPunct="1">
              <a:buFontTx/>
              <a:buNone/>
            </a:pPr>
            <a:endParaRPr lang="en-CA" altLang="en-US" sz="2000" b="1" u="sng" dirty="0" smtClean="0"/>
          </a:p>
          <a:p>
            <a:pPr marL="0" indent="0" eaLnBrk="1" hangingPunct="1">
              <a:buFontTx/>
              <a:buNone/>
            </a:pPr>
            <a:r>
              <a:rPr lang="en-CA" altLang="en-US" sz="2000" b="1" u="sng" dirty="0" smtClean="0"/>
              <a:t>Step 6:</a:t>
            </a:r>
            <a:r>
              <a:rPr lang="en-CA" altLang="en-US" sz="2000" dirty="0" smtClean="0"/>
              <a:t> Send an email to </a:t>
            </a:r>
            <a:r>
              <a:rPr lang="en-CA" altLang="en-US" sz="2000" dirty="0" smtClean="0">
                <a:hlinkClick r:id="rId3"/>
              </a:rPr>
              <a:t>ec.VehicleAndEngineInfo.ec@canada.ca</a:t>
            </a:r>
            <a:r>
              <a:rPr lang="en-CA" altLang="en-US" sz="2000" dirty="0" smtClean="0"/>
              <a:t>  with the following attachments:</a:t>
            </a:r>
          </a:p>
          <a:p>
            <a:pPr marL="717550" lvl="2" indent="-342900" eaLnBrk="1" hangingPunct="1">
              <a:buClr>
                <a:srgbClr val="FF0000"/>
              </a:buClr>
              <a:buSzPct val="120000"/>
              <a:buFontTx/>
              <a:buChar char="-"/>
            </a:pPr>
            <a:r>
              <a:rPr lang="en-CA" altLang="en-US" dirty="0" smtClean="0"/>
              <a:t>the completed Excel workbook file, and </a:t>
            </a:r>
          </a:p>
          <a:p>
            <a:pPr marL="717550" lvl="2" indent="-342900" eaLnBrk="1" hangingPunct="1">
              <a:buClr>
                <a:srgbClr val="FF0000"/>
              </a:buClr>
              <a:buSzPct val="120000"/>
              <a:buFontTx/>
              <a:buChar char="-"/>
            </a:pPr>
            <a:r>
              <a:rPr lang="en-CA" altLang="en-US" dirty="0" smtClean="0"/>
              <a:t>a scan of the signed Introduction worksheet.</a:t>
            </a:r>
          </a:p>
          <a:p>
            <a:pPr marL="0" indent="0" eaLnBrk="1" hangingPunct="1">
              <a:spcAft>
                <a:spcPts val="1200"/>
              </a:spcAft>
              <a:buFontTx/>
              <a:buNone/>
            </a:pPr>
            <a:endParaRPr lang="en-US" altLang="en-US" sz="2000" dirty="0" smtClean="0"/>
          </a:p>
          <a:p>
            <a:pPr marL="0" indent="0" eaLnBrk="1" hangingPunct="1">
              <a:spcAft>
                <a:spcPts val="1200"/>
              </a:spcAft>
              <a:buFontTx/>
              <a:buNone/>
            </a:pPr>
            <a:endParaRPr lang="en-US" altLang="en-US" dirty="0" smtClean="0"/>
          </a:p>
        </p:txBody>
      </p:sp>
      <p:grpSp>
        <p:nvGrpSpPr>
          <p:cNvPr id="25604" name="Group 6"/>
          <p:cNvGrpSpPr>
            <a:grpSpLocks/>
          </p:cNvGrpSpPr>
          <p:nvPr/>
        </p:nvGrpSpPr>
        <p:grpSpPr bwMode="auto">
          <a:xfrm>
            <a:off x="554035" y="2852738"/>
            <a:ext cx="8247066" cy="1182687"/>
            <a:chOff x="553522" y="2852936"/>
            <a:chExt cx="8246858" cy="1182241"/>
          </a:xfrm>
        </p:grpSpPr>
        <p:sp>
          <p:nvSpPr>
            <p:cNvPr id="11" name="Right Arrow 10"/>
            <p:cNvSpPr/>
            <p:nvPr/>
          </p:nvSpPr>
          <p:spPr bwMode="auto">
            <a:xfrm rot="10800000" flipH="1">
              <a:off x="553522" y="3222801"/>
              <a:ext cx="647684" cy="2872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5606" name="Rectangle 5"/>
            <p:cNvSpPr>
              <a:spLocks noChangeArrowheads="1"/>
            </p:cNvSpPr>
            <p:nvPr/>
          </p:nvSpPr>
          <p:spPr bwMode="auto">
            <a:xfrm>
              <a:off x="8604448" y="3861048"/>
              <a:ext cx="195932" cy="174129"/>
            </a:xfrm>
            <a:prstGeom prst="rect">
              <a:avLst/>
            </a:prstGeom>
            <a:solidFill>
              <a:schemeClr val="bg1"/>
            </a:solidFill>
            <a:ln w="9525" algn="ctr">
              <a:solidFill>
                <a:schemeClr val="bg1"/>
              </a:solidFill>
              <a:round/>
              <a:headEnd/>
              <a:tailEnd/>
            </a:ln>
          </p:spPr>
          <p:txBody>
            <a:bodyPr/>
            <a:lstStyle>
              <a:lvl1pPr eaLnBrk="0" hangingPunct="0">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eaLnBrk="0" hangingPunct="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eaLnBrk="0" hangingPunct="0">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eaLnBrk="0" hangingPunct="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eaLnBrk="0" hangingPunct="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eaLnBrk="1" hangingPunct="1">
                <a:spcBef>
                  <a:spcPct val="0"/>
                </a:spcBef>
                <a:buClrTx/>
                <a:buSzTx/>
                <a:buFontTx/>
                <a:buNone/>
              </a:pPr>
              <a:endParaRPr lang="en-US" altLang="en-US" sz="1800"/>
            </a:p>
          </p:txBody>
        </p:sp>
        <p:sp>
          <p:nvSpPr>
            <p:cNvPr id="25607" name="Rectangle 13"/>
            <p:cNvSpPr>
              <a:spLocks noChangeArrowheads="1"/>
            </p:cNvSpPr>
            <p:nvPr/>
          </p:nvSpPr>
          <p:spPr bwMode="auto">
            <a:xfrm>
              <a:off x="8604448" y="2852936"/>
              <a:ext cx="195932" cy="174129"/>
            </a:xfrm>
            <a:prstGeom prst="rect">
              <a:avLst/>
            </a:prstGeom>
            <a:solidFill>
              <a:schemeClr val="bg1"/>
            </a:solidFill>
            <a:ln w="9525" algn="ctr">
              <a:solidFill>
                <a:schemeClr val="bg1"/>
              </a:solidFill>
              <a:round/>
              <a:headEnd/>
              <a:tailEnd/>
            </a:ln>
          </p:spPr>
          <p:txBody>
            <a:bodyPr/>
            <a:lstStyle>
              <a:lvl1pPr eaLnBrk="0" hangingPunct="0">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eaLnBrk="0" hangingPunct="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eaLnBrk="0" hangingPunct="0">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eaLnBrk="0" hangingPunct="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eaLnBrk="0" hangingPunct="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eaLnBrk="1" hangingPunct="1">
                <a:spcBef>
                  <a:spcPct val="0"/>
                </a:spcBef>
                <a:buClrTx/>
                <a:buSzTx/>
                <a:buFontTx/>
                <a:buNone/>
              </a:pPr>
              <a:endParaRPr lang="en-US" altLang="en-US" sz="1800"/>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79475" y="274638"/>
            <a:ext cx="7940675" cy="1143000"/>
          </a:xfrm>
        </p:spPr>
        <p:txBody>
          <a:bodyPr/>
          <a:lstStyle/>
          <a:p>
            <a:pPr eaLnBrk="1" hangingPunct="1"/>
            <a:r>
              <a:rPr lang="en-CA" altLang="en-US" sz="3200" smtClean="0"/>
              <a:t>In Summary…</a:t>
            </a:r>
          </a:p>
        </p:txBody>
      </p:sp>
      <p:sp>
        <p:nvSpPr>
          <p:cNvPr id="4099" name="Rectangle 3"/>
          <p:cNvSpPr>
            <a:spLocks noGrp="1" noChangeArrowheads="1"/>
          </p:cNvSpPr>
          <p:nvPr>
            <p:ph type="body" idx="1"/>
          </p:nvPr>
        </p:nvSpPr>
        <p:spPr>
          <a:xfrm>
            <a:off x="879475" y="1600200"/>
            <a:ext cx="7942263" cy="4525963"/>
          </a:xfrm>
        </p:spPr>
        <p:txBody>
          <a:bodyPr/>
          <a:lstStyle/>
          <a:p>
            <a:pPr marL="287338" lvl="1">
              <a:buClr>
                <a:srgbClr val="FF0000"/>
              </a:buClr>
              <a:buSzPct val="120000"/>
              <a:buFontTx/>
              <a:buChar char="•"/>
              <a:defRPr/>
            </a:pPr>
            <a:r>
              <a:rPr lang="en-CA" sz="1800" dirty="0"/>
              <a:t>Complete the transition engine annual </a:t>
            </a:r>
            <a:r>
              <a:rPr lang="en-CA" sz="1800" dirty="0" smtClean="0"/>
              <a:t>report (TEAR) if, in 2018, you imported or manufactured transition engines for the purpose of sale.</a:t>
            </a:r>
          </a:p>
          <a:p>
            <a:pPr>
              <a:defRPr/>
            </a:pPr>
            <a:r>
              <a:rPr lang="en-CA" sz="1800" dirty="0" smtClean="0"/>
              <a:t>Use the latest version of the template</a:t>
            </a:r>
          </a:p>
          <a:p>
            <a:pPr lvl="1">
              <a:defRPr/>
            </a:pPr>
            <a:r>
              <a:rPr lang="en-CA" sz="1600" dirty="0" smtClean="0"/>
              <a:t>Enable Content/Macros and read the disclaimer</a:t>
            </a:r>
          </a:p>
          <a:p>
            <a:pPr>
              <a:defRPr/>
            </a:pPr>
            <a:r>
              <a:rPr lang="en-CA" sz="1800" dirty="0" smtClean="0"/>
              <a:t>Complete the </a:t>
            </a:r>
            <a:r>
              <a:rPr lang="en-CA" sz="1800" i="1" dirty="0" smtClean="0"/>
              <a:t>Introduction</a:t>
            </a:r>
            <a:r>
              <a:rPr lang="en-CA" sz="1800" dirty="0" smtClean="0"/>
              <a:t> worksheet</a:t>
            </a:r>
          </a:p>
          <a:p>
            <a:pPr lvl="1">
              <a:defRPr/>
            </a:pPr>
            <a:r>
              <a:rPr lang="en-CA" sz="1600" dirty="0" smtClean="0"/>
              <a:t>Fill in all required cells (</a:t>
            </a:r>
            <a:r>
              <a:rPr lang="en-CA" sz="1600" dirty="0" smtClean="0">
                <a:solidFill>
                  <a:srgbClr val="7030A0"/>
                </a:solidFill>
              </a:rPr>
              <a:t>in purple</a:t>
            </a:r>
            <a:r>
              <a:rPr lang="en-CA" sz="1600" dirty="0" smtClean="0"/>
              <a:t>)</a:t>
            </a:r>
          </a:p>
          <a:p>
            <a:pPr lvl="1">
              <a:defRPr/>
            </a:pPr>
            <a:r>
              <a:rPr lang="en-CA" sz="1600" dirty="0" smtClean="0"/>
              <a:t>Respond to sections E, F and G to activate applicable tabs</a:t>
            </a:r>
          </a:p>
          <a:p>
            <a:pPr>
              <a:defRPr/>
            </a:pPr>
            <a:r>
              <a:rPr lang="en-CA" sz="1800" dirty="0" smtClean="0"/>
              <a:t>Complete the </a:t>
            </a:r>
            <a:r>
              <a:rPr lang="en-CA" sz="1800" i="1" dirty="0" smtClean="0"/>
              <a:t>Loose transition engines</a:t>
            </a:r>
            <a:r>
              <a:rPr lang="en-CA" sz="1800" dirty="0" smtClean="0"/>
              <a:t>, </a:t>
            </a:r>
            <a:r>
              <a:rPr lang="en-CA" sz="1800" i="1" dirty="0" smtClean="0"/>
              <a:t>Installed transition engines</a:t>
            </a:r>
            <a:r>
              <a:rPr lang="en-CA" sz="1800" dirty="0" smtClean="0"/>
              <a:t>, and/or </a:t>
            </a:r>
            <a:r>
              <a:rPr lang="en-CA" sz="1800" i="1" dirty="0" smtClean="0"/>
              <a:t>Non-Transition engine </a:t>
            </a:r>
            <a:r>
              <a:rPr lang="en-CA" sz="1800" dirty="0" smtClean="0"/>
              <a:t>worksheets, as applicable</a:t>
            </a:r>
          </a:p>
          <a:p>
            <a:pPr lvl="1">
              <a:defRPr/>
            </a:pPr>
            <a:r>
              <a:rPr lang="en-CA" sz="1400" dirty="0" smtClean="0"/>
              <a:t>Correct errors if </a:t>
            </a:r>
            <a:r>
              <a:rPr lang="en-CA" sz="1400" dirty="0" smtClean="0">
                <a:solidFill>
                  <a:srgbClr val="FE4638"/>
                </a:solidFill>
              </a:rPr>
              <a:t>red flags </a:t>
            </a:r>
            <a:r>
              <a:rPr lang="en-CA" sz="1400" dirty="0" smtClean="0"/>
              <a:t>appear</a:t>
            </a:r>
          </a:p>
          <a:p>
            <a:pPr>
              <a:defRPr/>
            </a:pPr>
            <a:r>
              <a:rPr lang="en-CA" sz="1800" dirty="0" smtClean="0"/>
              <a:t>Validate TEAR with importation declarations</a:t>
            </a:r>
          </a:p>
          <a:p>
            <a:pPr lvl="1">
              <a:defRPr/>
            </a:pPr>
            <a:r>
              <a:rPr lang="en-CA" sz="1400" dirty="0" smtClean="0"/>
              <a:t>Total number of engines and/or machines should match</a:t>
            </a:r>
          </a:p>
          <a:p>
            <a:pPr>
              <a:defRPr/>
            </a:pPr>
            <a:r>
              <a:rPr lang="en-CA" sz="1800" dirty="0" smtClean="0"/>
              <a:t>Sign and submit the report to </a:t>
            </a:r>
            <a:r>
              <a:rPr lang="en-CA" sz="1800" dirty="0" smtClean="0">
                <a:hlinkClick r:id="rId2"/>
              </a:rPr>
              <a:t>ec.VehicleAndEngineInfo.ec@canada.ca</a:t>
            </a:r>
            <a:endParaRPr lang="en-US" altLang="en-US" sz="2000" dirty="0" smtClean="0"/>
          </a:p>
          <a:p>
            <a:pPr marL="0" indent="0" eaLnBrk="1" hangingPunct="1">
              <a:spcAft>
                <a:spcPts val="1200"/>
              </a:spcAft>
              <a:buFontTx/>
              <a:buNone/>
              <a:defRPr/>
            </a:pPr>
            <a:endParaRPr lang="en-US" alt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79475" y="274638"/>
            <a:ext cx="7940675" cy="1143000"/>
          </a:xfrm>
        </p:spPr>
        <p:txBody>
          <a:bodyPr/>
          <a:lstStyle/>
          <a:p>
            <a:r>
              <a:rPr lang="en-US" altLang="en-US" smtClean="0"/>
              <a:t>Questions</a:t>
            </a:r>
            <a:endParaRPr lang="en-CA" altLang="en-US" smtClean="0"/>
          </a:p>
        </p:txBody>
      </p:sp>
      <p:sp>
        <p:nvSpPr>
          <p:cNvPr id="4099" name="Rectangle 3"/>
          <p:cNvSpPr>
            <a:spLocks noGrp="1" noChangeArrowheads="1"/>
          </p:cNvSpPr>
          <p:nvPr>
            <p:ph type="body" idx="1"/>
          </p:nvPr>
        </p:nvSpPr>
        <p:spPr>
          <a:xfrm>
            <a:off x="879475" y="1600200"/>
            <a:ext cx="7942263" cy="4525963"/>
          </a:xfrm>
        </p:spPr>
        <p:txBody>
          <a:bodyPr/>
          <a:lstStyle/>
          <a:p>
            <a:pPr marL="287338" lvl="1">
              <a:buClr>
                <a:srgbClr val="FF0000"/>
              </a:buClr>
              <a:buSzPct val="120000"/>
              <a:buFontTx/>
              <a:buChar char="•"/>
              <a:defRPr/>
            </a:pPr>
            <a:r>
              <a:rPr lang="en-CA" sz="1800" dirty="0"/>
              <a:t>For </a:t>
            </a:r>
            <a:r>
              <a:rPr lang="en-CA" sz="1800"/>
              <a:t>questions </a:t>
            </a:r>
            <a:r>
              <a:rPr lang="en-CA" sz="1800" smtClean="0"/>
              <a:t>related </a:t>
            </a:r>
            <a:r>
              <a:rPr lang="en-CA" sz="1800" dirty="0"/>
              <a:t>to your submission, please do not hesitate to </a:t>
            </a:r>
            <a:r>
              <a:rPr lang="en-CA" sz="1800" dirty="0" smtClean="0"/>
              <a:t>contact:</a:t>
            </a:r>
          </a:p>
          <a:p>
            <a:pPr marL="0" lvl="1" indent="0" algn="ctr">
              <a:buClr>
                <a:srgbClr val="FF0000"/>
              </a:buClr>
              <a:buSzPct val="120000"/>
              <a:buFont typeface="Arial" charset="0"/>
              <a:buNone/>
              <a:defRPr/>
            </a:pPr>
            <a:endParaRPr lang="en-US" sz="1800" b="1" dirty="0" smtClean="0"/>
          </a:p>
          <a:p>
            <a:pPr marL="0" lvl="1" indent="0" algn="ctr">
              <a:buClr>
                <a:srgbClr val="FF0000"/>
              </a:buClr>
              <a:buSzPct val="120000"/>
              <a:buFont typeface="Arial" charset="0"/>
              <a:buNone/>
              <a:defRPr/>
            </a:pPr>
            <a:r>
              <a:rPr lang="en-US" sz="1800" b="1" u="sng" dirty="0" smtClean="0"/>
              <a:t>Regulatory </a:t>
            </a:r>
            <a:r>
              <a:rPr lang="en-US" sz="1800" b="1" u="sng" dirty="0"/>
              <a:t>Administration </a:t>
            </a:r>
            <a:r>
              <a:rPr lang="en-US" sz="1800" b="1" u="sng" dirty="0" smtClean="0"/>
              <a:t>Section</a:t>
            </a:r>
            <a:r>
              <a:rPr lang="en-US" sz="1800" u="sng" dirty="0" smtClean="0"/>
              <a:t/>
            </a:r>
            <a:br>
              <a:rPr lang="en-US" sz="1800" u="sng" dirty="0" smtClean="0"/>
            </a:br>
            <a:r>
              <a:rPr lang="en-US" sz="1800" dirty="0" smtClean="0"/>
              <a:t>Transportation </a:t>
            </a:r>
            <a:r>
              <a:rPr lang="en-US" sz="1800" dirty="0"/>
              <a:t>Division</a:t>
            </a:r>
            <a:br>
              <a:rPr lang="en-US" sz="1800" dirty="0"/>
            </a:br>
            <a:r>
              <a:rPr lang="en-US" sz="1800" dirty="0"/>
              <a:t>Environment and Climate Change Canada </a:t>
            </a:r>
            <a:br>
              <a:rPr lang="en-US" sz="1800" dirty="0"/>
            </a:br>
            <a:r>
              <a:rPr lang="en-US" sz="1800" dirty="0"/>
              <a:t>351 St. Joseph Boulevard</a:t>
            </a:r>
            <a:br>
              <a:rPr lang="en-US" sz="1800" dirty="0"/>
            </a:br>
            <a:r>
              <a:rPr lang="en-US" sz="1800" dirty="0"/>
              <a:t>Gatineau, QC  K1A 0H3</a:t>
            </a:r>
            <a:br>
              <a:rPr lang="en-US" sz="1800" dirty="0"/>
            </a:br>
            <a:r>
              <a:rPr lang="en-US" sz="1800" dirty="0"/>
              <a:t>Phone number: </a:t>
            </a:r>
            <a:r>
              <a:rPr lang="en-US" sz="1800" dirty="0" smtClean="0"/>
              <a:t>1-844-454-9017</a:t>
            </a:r>
            <a:r>
              <a:rPr lang="en-US" sz="1800" dirty="0"/>
              <a:t/>
            </a:r>
            <a:br>
              <a:rPr lang="en-US" sz="1800" dirty="0"/>
            </a:br>
            <a:r>
              <a:rPr lang="en-US" sz="1800" b="1" dirty="0"/>
              <a:t>Email address: </a:t>
            </a:r>
            <a:r>
              <a:rPr lang="fr-FR" sz="1800" dirty="0" smtClean="0">
                <a:hlinkClick r:id="rId3"/>
              </a:rPr>
              <a:t>ec.VehicleAndEngineInfo.ec@</a:t>
            </a:r>
            <a:r>
              <a:rPr lang="en-US" altLang="en-US" sz="1800" dirty="0" smtClean="0">
                <a:hlinkClick r:id="rId3"/>
              </a:rPr>
              <a:t>canada.ca</a:t>
            </a:r>
            <a:endParaRPr lang="en-US" altLang="en-US" dirty="0" smtClean="0"/>
          </a:p>
          <a:p>
            <a:pPr marL="0" indent="0" eaLnBrk="1" hangingPunct="1">
              <a:spcAft>
                <a:spcPts val="1200"/>
              </a:spcAft>
              <a:buFontTx/>
              <a:buNone/>
              <a:defRPr/>
            </a:pPr>
            <a:endParaRPr lang="en-US" alt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79475" y="274638"/>
            <a:ext cx="7940675" cy="1143000"/>
          </a:xfrm>
        </p:spPr>
        <p:txBody>
          <a:bodyPr/>
          <a:lstStyle/>
          <a:p>
            <a:pPr eaLnBrk="1" hangingPunct="1"/>
            <a:r>
              <a:rPr lang="en-CA" altLang="en-US" smtClean="0"/>
              <a:t>Useful Links</a:t>
            </a:r>
          </a:p>
        </p:txBody>
      </p:sp>
      <p:sp>
        <p:nvSpPr>
          <p:cNvPr id="28675" name="Rectangle 3"/>
          <p:cNvSpPr>
            <a:spLocks noGrp="1" noChangeArrowheads="1"/>
          </p:cNvSpPr>
          <p:nvPr>
            <p:ph type="body" idx="1"/>
          </p:nvPr>
        </p:nvSpPr>
        <p:spPr>
          <a:xfrm>
            <a:off x="879475" y="1600200"/>
            <a:ext cx="7940675" cy="4525963"/>
          </a:xfrm>
        </p:spPr>
        <p:txBody>
          <a:bodyPr/>
          <a:lstStyle/>
          <a:p>
            <a:pPr marL="342900" lvl="1" indent="-342900" eaLnBrk="1" hangingPunct="1">
              <a:spcAft>
                <a:spcPts val="1200"/>
              </a:spcAft>
              <a:buClr>
                <a:srgbClr val="FF0000"/>
              </a:buClr>
              <a:buSzPct val="120000"/>
              <a:buFont typeface="Arial" charset="0"/>
              <a:buChar char="•"/>
            </a:pPr>
            <a:r>
              <a:rPr lang="en-CA" altLang="en-US" sz="1800" b="1" dirty="0" smtClean="0"/>
              <a:t>CEPA Environmental Registry</a:t>
            </a:r>
            <a:br>
              <a:rPr lang="en-CA" altLang="en-US" sz="1800" b="1" dirty="0" smtClean="0"/>
            </a:br>
            <a:r>
              <a:rPr lang="en-CA" altLang="en-US" sz="1600" dirty="0" smtClean="0">
                <a:hlinkClick r:id="rId2"/>
              </a:rPr>
              <a:t>http://www.ec.gc.ca/lcpe-cepa/default.asp?lang=En&amp;n=D44ED61E-1</a:t>
            </a:r>
            <a:r>
              <a:rPr lang="en-CA" altLang="en-US" sz="1600" dirty="0" smtClean="0"/>
              <a:t> </a:t>
            </a:r>
          </a:p>
          <a:p>
            <a:pPr marL="342900" lvl="1" indent="-342900" eaLnBrk="1" hangingPunct="1">
              <a:spcAft>
                <a:spcPts val="1200"/>
              </a:spcAft>
              <a:buClr>
                <a:srgbClr val="FF0000"/>
              </a:buClr>
              <a:buSzPct val="120000"/>
              <a:buFont typeface="Arial" charset="0"/>
              <a:buChar char="•"/>
            </a:pPr>
            <a:r>
              <a:rPr lang="en-US" altLang="en-US" sz="1800" b="1" dirty="0" smtClean="0"/>
              <a:t>Off-Road Compression-Ignition Engine Emission Regulations</a:t>
            </a:r>
            <a:br>
              <a:rPr lang="en-US" altLang="en-US" sz="1800" b="1" dirty="0" smtClean="0"/>
            </a:br>
            <a:r>
              <a:rPr lang="en-CA" altLang="en-US" sz="1600" dirty="0" smtClean="0">
                <a:hlinkClick r:id="rId3"/>
              </a:rPr>
              <a:t>http://www.ec.gc.ca/lcpe-cepa/eng/regulations/detailReg.cfm?intReg=88</a:t>
            </a:r>
            <a:r>
              <a:rPr lang="en-CA" altLang="en-US" sz="1600" dirty="0" smtClean="0"/>
              <a:t> </a:t>
            </a:r>
          </a:p>
          <a:p>
            <a:pPr eaLnBrk="1" hangingPunct="1">
              <a:spcAft>
                <a:spcPts val="1200"/>
              </a:spcAft>
            </a:pPr>
            <a:r>
              <a:rPr lang="en-US" altLang="en-US" sz="1800" b="1" dirty="0" smtClean="0"/>
              <a:t>Guidance Document</a:t>
            </a:r>
            <a:br>
              <a:rPr lang="en-US" altLang="en-US" sz="1800" b="1" dirty="0" smtClean="0"/>
            </a:br>
            <a:r>
              <a:rPr lang="en-US" altLang="en-US" sz="1600" dirty="0" smtClean="0">
                <a:hlinkClick r:id="rId4"/>
              </a:rPr>
              <a:t>http://www.ec.gc.ca/lcpe-cepa/default.asp?lang=En&amp;n=0CBF3BCC-1</a:t>
            </a:r>
            <a:endParaRPr lang="en-US" altLang="en-US" sz="1600" dirty="0" smtClean="0"/>
          </a:p>
          <a:p>
            <a:pPr eaLnBrk="1" hangingPunct="1">
              <a:spcAft>
                <a:spcPts val="1200"/>
              </a:spcAft>
            </a:pPr>
            <a:r>
              <a:rPr lang="en-US" altLang="en-US" sz="1800" b="1" dirty="0" smtClean="0"/>
              <a:t>Importation Declaration Form</a:t>
            </a:r>
            <a:br>
              <a:rPr lang="en-US" altLang="en-US" sz="1800" b="1" dirty="0" smtClean="0"/>
            </a:br>
            <a:r>
              <a:rPr lang="en-US" altLang="en-US" sz="1600" dirty="0" smtClean="0">
                <a:hlinkClick r:id="rId5"/>
              </a:rPr>
              <a:t>http://www.ec.gc.ca/lcpe-cepa/default.asp?lang=En&amp;n=4FD6ECE2-1</a:t>
            </a:r>
            <a:endParaRPr lang="en-US" altLang="en-US" sz="16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79475" y="274638"/>
            <a:ext cx="7940675" cy="1143000"/>
          </a:xfrm>
        </p:spPr>
        <p:txBody>
          <a:bodyPr/>
          <a:lstStyle/>
          <a:p>
            <a:pPr eaLnBrk="1" hangingPunct="1"/>
            <a:r>
              <a:rPr lang="en-CA" altLang="en-US" dirty="0" smtClean="0"/>
              <a:t>Who needs to </a:t>
            </a:r>
            <a:r>
              <a:rPr lang="en-CA" altLang="en-US" dirty="0"/>
              <a:t>submit a TEAR?</a:t>
            </a:r>
          </a:p>
        </p:txBody>
      </p:sp>
      <p:sp>
        <p:nvSpPr>
          <p:cNvPr id="5123" name="Rectangle 3"/>
          <p:cNvSpPr>
            <a:spLocks noGrp="1" noChangeArrowheads="1"/>
          </p:cNvSpPr>
          <p:nvPr>
            <p:ph type="body" idx="1"/>
          </p:nvPr>
        </p:nvSpPr>
        <p:spPr>
          <a:xfrm>
            <a:off x="899592" y="1484784"/>
            <a:ext cx="7940675" cy="4525963"/>
          </a:xfrm>
        </p:spPr>
        <p:txBody>
          <a:bodyPr/>
          <a:lstStyle/>
          <a:p>
            <a:pPr eaLnBrk="1" hangingPunct="1">
              <a:spcAft>
                <a:spcPts val="1200"/>
              </a:spcAft>
            </a:pPr>
            <a:r>
              <a:rPr lang="en-US" altLang="en-US" dirty="0" smtClean="0"/>
              <a:t>If you </a:t>
            </a:r>
            <a:r>
              <a:rPr lang="en-US" altLang="en-US" dirty="0"/>
              <a:t>import transition engines or machines containing a transition engine </a:t>
            </a:r>
            <a:r>
              <a:rPr lang="en-US" altLang="en-US" dirty="0" smtClean="0"/>
              <a:t>into Canada, or are a Canadian manufacturer of transition engines or machines containing a transition engine, you must submit a transition engine annual report (TEAR) as set out in section 13.1 of the Regulations.</a:t>
            </a:r>
          </a:p>
          <a:p>
            <a:pPr lvl="1" eaLnBrk="1" hangingPunct="1">
              <a:spcAft>
                <a:spcPts val="1200"/>
              </a:spcAft>
            </a:pPr>
            <a:r>
              <a:rPr lang="en-US" altLang="en-US" dirty="0"/>
              <a:t>A transition engine is</a:t>
            </a:r>
            <a:r>
              <a:rPr lang="en-CA" dirty="0"/>
              <a:t> an engine that meets a previous emission standard as set out in Section 13 of the Regulations</a:t>
            </a:r>
            <a:r>
              <a:rPr lang="en-CA" dirty="0" smtClean="0"/>
              <a:t>.</a:t>
            </a:r>
          </a:p>
          <a:p>
            <a:pPr eaLnBrk="1" hangingPunct="1">
              <a:spcAft>
                <a:spcPts val="1200"/>
              </a:spcAft>
            </a:pPr>
            <a:r>
              <a:rPr lang="en-US" altLang="en-US" dirty="0" smtClean="0"/>
              <a:t>For transition engines imported or manufactured during </a:t>
            </a:r>
            <a:r>
              <a:rPr lang="en-US" altLang="en-US" smtClean="0"/>
              <a:t>the 2018 </a:t>
            </a:r>
            <a:r>
              <a:rPr lang="en-US" altLang="en-US" dirty="0" smtClean="0"/>
              <a:t>calendar year, the report must be submitted </a:t>
            </a:r>
            <a:r>
              <a:rPr lang="en-US" altLang="en-US" b="1" dirty="0" smtClean="0"/>
              <a:t>no later than March 31</a:t>
            </a:r>
            <a:r>
              <a:rPr lang="en-US" altLang="en-US" b="1" smtClean="0"/>
              <a:t>, 2019</a:t>
            </a:r>
            <a:r>
              <a:rPr lang="en-US" altLang="en-US" smtClean="0"/>
              <a:t>.</a:t>
            </a:r>
            <a:endParaRPr lang="en-US" altLang="en-US" dirty="0" smtClean="0"/>
          </a:p>
          <a:p>
            <a:pPr eaLnBrk="1" hangingPunct="1">
              <a:spcAft>
                <a:spcPts val="1200"/>
              </a:spcAft>
            </a:pPr>
            <a:endParaRPr lang="en-US" alt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79475" y="274638"/>
            <a:ext cx="7940675" cy="1143000"/>
          </a:xfrm>
        </p:spPr>
        <p:txBody>
          <a:bodyPr/>
          <a:lstStyle/>
          <a:p>
            <a:pPr eaLnBrk="1" hangingPunct="1"/>
            <a:r>
              <a:rPr lang="en-CA" altLang="en-US" smtClean="0"/>
              <a:t>Suggested Template</a:t>
            </a:r>
          </a:p>
        </p:txBody>
      </p:sp>
      <p:sp>
        <p:nvSpPr>
          <p:cNvPr id="6147" name="Rectangle 3"/>
          <p:cNvSpPr>
            <a:spLocks noGrp="1" noChangeArrowheads="1"/>
          </p:cNvSpPr>
          <p:nvPr>
            <p:ph type="body" idx="1"/>
          </p:nvPr>
        </p:nvSpPr>
        <p:spPr>
          <a:xfrm>
            <a:off x="879475" y="1600200"/>
            <a:ext cx="7940675" cy="4525963"/>
          </a:xfrm>
        </p:spPr>
        <p:txBody>
          <a:bodyPr/>
          <a:lstStyle/>
          <a:p>
            <a:pPr eaLnBrk="1" hangingPunct="1"/>
            <a:r>
              <a:rPr lang="en-US" altLang="en-US" dirty="0"/>
              <a:t>The latest version of the template (</a:t>
            </a:r>
            <a:r>
              <a:rPr lang="en-US" altLang="en-US" dirty="0" smtClean="0"/>
              <a:t>vers.18-2-r0</a:t>
            </a:r>
            <a:r>
              <a:rPr lang="en-US" altLang="en-US" dirty="0"/>
              <a:t>) was </a:t>
            </a:r>
            <a:r>
              <a:rPr lang="en-US" altLang="en-US" dirty="0" smtClean="0"/>
              <a:t>distributed along </a:t>
            </a:r>
            <a:r>
              <a:rPr lang="en-US" altLang="en-US" dirty="0"/>
              <a:t>with this slideshow. We recommend you use this version of the template</a:t>
            </a:r>
            <a:r>
              <a:rPr lang="en-US" altLang="en-US" dirty="0" smtClean="0">
                <a:solidFill>
                  <a:srgbClr val="FF0000"/>
                </a:solidFill>
              </a:rPr>
              <a:t>.</a:t>
            </a:r>
          </a:p>
          <a:p>
            <a:pPr marL="0" indent="0" eaLnBrk="1" hangingPunct="1">
              <a:buNone/>
            </a:pPr>
            <a:endParaRPr lang="en-US" altLang="en-US" dirty="0">
              <a:solidFill>
                <a:srgbClr val="FF0000"/>
              </a:solidFill>
            </a:endParaRPr>
          </a:p>
          <a:p>
            <a:pPr eaLnBrk="1" hangingPunct="1"/>
            <a:r>
              <a:rPr lang="en-US" altLang="en-US" dirty="0" smtClean="0"/>
              <a:t>It is important to have the latest version of the template to ensure that</a:t>
            </a:r>
          </a:p>
          <a:p>
            <a:pPr lvl="1" eaLnBrk="1" hangingPunct="1">
              <a:spcAft>
                <a:spcPts val="600"/>
              </a:spcAft>
            </a:pPr>
            <a:r>
              <a:rPr lang="en-US" altLang="en-US" dirty="0" smtClean="0"/>
              <a:t>the guidance provided is the best available; and</a:t>
            </a:r>
          </a:p>
          <a:p>
            <a:pPr lvl="1" eaLnBrk="1" hangingPunct="1">
              <a:spcAft>
                <a:spcPts val="1200"/>
              </a:spcAft>
            </a:pPr>
            <a:r>
              <a:rPr lang="en-US" altLang="en-US" dirty="0" smtClean="0"/>
              <a:t>the information entered is properly validated.</a:t>
            </a:r>
          </a:p>
          <a:p>
            <a:pPr marL="0" indent="0" eaLnBrk="1" hangingPunct="1">
              <a:spcAft>
                <a:spcPts val="1200"/>
              </a:spcAft>
              <a:buNone/>
            </a:pPr>
            <a:endParaRPr lang="en-US" altLang="en-US" sz="2200" dirty="0" smtClean="0">
              <a:solidFill>
                <a:srgbClr val="FF0000"/>
              </a:solidFill>
            </a:endParaRPr>
          </a:p>
          <a:p>
            <a:pPr marL="0" indent="0" eaLnBrk="1" hangingPunct="1">
              <a:spcAft>
                <a:spcPts val="1200"/>
              </a:spcAft>
              <a:buNone/>
            </a:pPr>
            <a:endParaRPr lang="en-US" alt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79475" y="274638"/>
            <a:ext cx="7940675" cy="1143000"/>
          </a:xfrm>
        </p:spPr>
        <p:txBody>
          <a:bodyPr/>
          <a:lstStyle/>
          <a:p>
            <a:pPr eaLnBrk="1" hangingPunct="1"/>
            <a:r>
              <a:rPr lang="en-CA" altLang="en-US" dirty="0" smtClean="0"/>
              <a:t>Completing the TEAR</a:t>
            </a:r>
          </a:p>
        </p:txBody>
      </p:sp>
      <p:sp>
        <p:nvSpPr>
          <p:cNvPr id="4099" name="Rectangle 3"/>
          <p:cNvSpPr>
            <a:spLocks noGrp="1" noChangeArrowheads="1"/>
          </p:cNvSpPr>
          <p:nvPr>
            <p:ph type="body" idx="1"/>
          </p:nvPr>
        </p:nvSpPr>
        <p:spPr>
          <a:xfrm>
            <a:off x="879475" y="1600200"/>
            <a:ext cx="7940675" cy="4525963"/>
          </a:xfrm>
        </p:spPr>
        <p:txBody>
          <a:bodyPr/>
          <a:lstStyle/>
          <a:p>
            <a:pPr marL="0" indent="0" eaLnBrk="1" hangingPunct="1">
              <a:spcAft>
                <a:spcPts val="1200"/>
              </a:spcAft>
              <a:buFontTx/>
              <a:buNone/>
              <a:defRPr/>
            </a:pPr>
            <a:r>
              <a:rPr lang="en-CA" sz="2000" b="1" u="sng" dirty="0" smtClean="0"/>
              <a:t>Step 1:</a:t>
            </a:r>
            <a:r>
              <a:rPr lang="en-CA" sz="2000" b="1" dirty="0" smtClean="0"/>
              <a:t> </a:t>
            </a:r>
            <a:r>
              <a:rPr lang="en-CA" sz="2000" dirty="0" smtClean="0"/>
              <a:t>Open and save the template on your computer.</a:t>
            </a:r>
          </a:p>
          <a:p>
            <a:pPr>
              <a:defRPr/>
            </a:pPr>
            <a:r>
              <a:rPr lang="en-CA" sz="2000" dirty="0" smtClean="0"/>
              <a:t>Upon opening, you may need to click “Options” or “Enable Content” near the top of your screen to ensure Excel Macros are enabled for this workbook</a:t>
            </a:r>
          </a:p>
          <a:p>
            <a:pPr lvl="1">
              <a:spcAft>
                <a:spcPts val="1200"/>
              </a:spcAft>
              <a:defRPr/>
            </a:pPr>
            <a:r>
              <a:rPr lang="en-CA" sz="1600" dirty="0" smtClean="0"/>
              <a:t>The workbook will not function as intended if Excel Macros are not enabled</a:t>
            </a:r>
          </a:p>
          <a:p>
            <a:pPr lvl="1">
              <a:spcAft>
                <a:spcPts val="1200"/>
              </a:spcAft>
              <a:defRPr/>
            </a:pPr>
            <a:endParaRPr lang="en-CA" sz="1400" dirty="0" smtClean="0"/>
          </a:p>
          <a:p>
            <a:pPr marL="0" indent="0">
              <a:spcBef>
                <a:spcPts val="1800"/>
              </a:spcBef>
              <a:spcAft>
                <a:spcPts val="1200"/>
              </a:spcAft>
              <a:buFontTx/>
              <a:buNone/>
              <a:defRPr/>
            </a:pPr>
            <a:r>
              <a:rPr lang="en-CA" sz="1800" b="1" u="sng" dirty="0" smtClean="0"/>
              <a:t>Step 2:</a:t>
            </a:r>
            <a:r>
              <a:rPr lang="en-CA" sz="1800" b="1" dirty="0" smtClean="0"/>
              <a:t> </a:t>
            </a:r>
            <a:r>
              <a:rPr lang="en-CA" sz="2000" dirty="0" smtClean="0"/>
              <a:t>After </a:t>
            </a:r>
            <a:r>
              <a:rPr lang="en-CA" sz="2000" dirty="0"/>
              <a:t>you have read the </a:t>
            </a:r>
            <a:r>
              <a:rPr lang="en-CA" sz="2000" dirty="0" smtClean="0"/>
              <a:t>disclaimer, </a:t>
            </a:r>
            <a:r>
              <a:rPr lang="en-CA" sz="2000" dirty="0"/>
              <a:t>click the button at the </a:t>
            </a:r>
            <a:r>
              <a:rPr lang="en-CA" sz="2000" dirty="0" smtClean="0"/>
              <a:t>bottom.</a:t>
            </a:r>
          </a:p>
          <a:p>
            <a:pPr marL="0" indent="0" eaLnBrk="1" hangingPunct="1">
              <a:spcAft>
                <a:spcPts val="1200"/>
              </a:spcAft>
              <a:buFontTx/>
              <a:buNone/>
              <a:defRPr/>
            </a:pPr>
            <a:endParaRPr lang="en-US" altLang="en-US" sz="2000" dirty="0" smtClean="0"/>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4902200"/>
            <a:ext cx="7850187"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rot="10800000" flipH="1">
            <a:off x="395288" y="5013325"/>
            <a:ext cx="647700" cy="2873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pic>
        <p:nvPicPr>
          <p:cNvPr id="102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3500438"/>
            <a:ext cx="5540375" cy="433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7"/>
          <p:cNvSpPr/>
          <p:nvPr/>
        </p:nvSpPr>
        <p:spPr>
          <a:xfrm flipH="1">
            <a:off x="7091363" y="3573463"/>
            <a:ext cx="649287" cy="2873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79475" y="274638"/>
            <a:ext cx="7940675" cy="1143000"/>
          </a:xfrm>
        </p:spPr>
        <p:txBody>
          <a:bodyPr/>
          <a:lstStyle/>
          <a:p>
            <a:pPr eaLnBrk="1" hangingPunct="1"/>
            <a:r>
              <a:rPr lang="en-CA" altLang="en-US" dirty="0" smtClean="0"/>
              <a:t>New Email Address</a:t>
            </a:r>
          </a:p>
        </p:txBody>
      </p:sp>
      <p:sp>
        <p:nvSpPr>
          <p:cNvPr id="4099" name="Rectangle 3"/>
          <p:cNvSpPr>
            <a:spLocks noGrp="1" noChangeArrowheads="1"/>
          </p:cNvSpPr>
          <p:nvPr>
            <p:ph type="body" idx="1"/>
          </p:nvPr>
        </p:nvSpPr>
        <p:spPr>
          <a:xfrm>
            <a:off x="879475" y="1600200"/>
            <a:ext cx="7940675" cy="4525963"/>
          </a:xfrm>
        </p:spPr>
        <p:txBody>
          <a:bodyPr/>
          <a:lstStyle/>
          <a:p>
            <a:pPr marL="0" indent="0" eaLnBrk="1" hangingPunct="1">
              <a:spcBef>
                <a:spcPts val="600"/>
              </a:spcBef>
              <a:spcAft>
                <a:spcPts val="1800"/>
              </a:spcAft>
              <a:buNone/>
              <a:defRPr/>
            </a:pPr>
            <a:r>
              <a:rPr lang="en-US" altLang="en-US" sz="2000" dirty="0" smtClean="0"/>
              <a:t>If you are using a previous version of the template, please take note of the </a:t>
            </a:r>
            <a:r>
              <a:rPr lang="en-US" altLang="en-US" sz="2000" b="1" dirty="0" smtClean="0"/>
              <a:t>Regulatory Administration Section’s new email address:</a:t>
            </a:r>
          </a:p>
          <a:p>
            <a:pPr marL="0" indent="0" algn="ctr" eaLnBrk="1" hangingPunct="1">
              <a:spcBef>
                <a:spcPts val="600"/>
              </a:spcBef>
              <a:spcAft>
                <a:spcPts val="3000"/>
              </a:spcAft>
              <a:buFontTx/>
              <a:buNone/>
              <a:defRPr/>
            </a:pPr>
            <a:r>
              <a:rPr lang="en-US" altLang="en-US" b="1" dirty="0" smtClean="0">
                <a:hlinkClick r:id="rId2"/>
              </a:rPr>
              <a:t>ec.VehicleAndEngineInfo.ec@canada.ca</a:t>
            </a:r>
            <a:endParaRPr lang="en-US" altLang="en-US" b="1" dirty="0" smtClean="0"/>
          </a:p>
          <a:p>
            <a:pPr marL="0" indent="0" eaLnBrk="1" hangingPunct="1">
              <a:spcAft>
                <a:spcPts val="1200"/>
              </a:spcAft>
              <a:buFontTx/>
              <a:buNone/>
              <a:defRPr/>
            </a:pPr>
            <a:r>
              <a:rPr lang="en-US" altLang="en-US" sz="1800" dirty="0" smtClean="0"/>
              <a:t>The email addresses, indicated on older versions of the template, are no longer valid. Upon completion, please submit the report to the new email </a:t>
            </a:r>
            <a:r>
              <a:rPr lang="en-US" altLang="en-US" sz="1800" smtClean="0"/>
              <a:t>address.</a:t>
            </a:r>
            <a:endParaRPr lang="en-US" altLang="en-US" sz="1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79475" y="274638"/>
            <a:ext cx="7940675" cy="1143000"/>
          </a:xfrm>
        </p:spPr>
        <p:txBody>
          <a:bodyPr/>
          <a:lstStyle/>
          <a:p>
            <a:pPr eaLnBrk="1" hangingPunct="1"/>
            <a:r>
              <a:rPr lang="en-CA" altLang="en-US" smtClean="0"/>
              <a:t>Introduction Worksheet</a:t>
            </a:r>
          </a:p>
        </p:txBody>
      </p:sp>
      <p:sp>
        <p:nvSpPr>
          <p:cNvPr id="12291" name="Rectangle 3"/>
          <p:cNvSpPr>
            <a:spLocks noGrp="1" noChangeArrowheads="1"/>
          </p:cNvSpPr>
          <p:nvPr>
            <p:ph type="body" idx="1"/>
          </p:nvPr>
        </p:nvSpPr>
        <p:spPr>
          <a:xfrm>
            <a:off x="879475" y="1600200"/>
            <a:ext cx="7940675" cy="4525963"/>
          </a:xfrm>
        </p:spPr>
        <p:txBody>
          <a:bodyPr/>
          <a:lstStyle/>
          <a:p>
            <a:pPr marL="0" indent="0" eaLnBrk="1" hangingPunct="1">
              <a:spcAft>
                <a:spcPts val="1200"/>
              </a:spcAft>
              <a:buFontTx/>
              <a:buNone/>
            </a:pPr>
            <a:r>
              <a:rPr lang="en-CA" altLang="en-US" sz="2000" b="1" u="sng" dirty="0" smtClean="0"/>
              <a:t>Step 3:</a:t>
            </a:r>
            <a:r>
              <a:rPr lang="en-CA" altLang="en-US" sz="2000" b="1" dirty="0" smtClean="0"/>
              <a:t> </a:t>
            </a:r>
            <a:r>
              <a:rPr lang="en-US" altLang="en-US" sz="2000" dirty="0" smtClean="0"/>
              <a:t>Complete all required fields (cells highlighted in </a:t>
            </a:r>
            <a:r>
              <a:rPr lang="en-US" altLang="en-US" sz="2000" b="1" dirty="0" smtClean="0">
                <a:solidFill>
                  <a:srgbClr val="9999FF"/>
                </a:solidFill>
              </a:rPr>
              <a:t>purple)</a:t>
            </a:r>
            <a:r>
              <a:rPr lang="en-US" altLang="en-US" sz="2000" dirty="0" smtClean="0"/>
              <a:t>.</a:t>
            </a:r>
          </a:p>
          <a:p>
            <a:pPr marL="0" indent="0" eaLnBrk="1" hangingPunct="1">
              <a:spcAft>
                <a:spcPts val="1200"/>
              </a:spcAft>
              <a:buFontTx/>
              <a:buNone/>
            </a:pPr>
            <a:endParaRPr lang="en-US" altLang="en-US" sz="2000" b="1" dirty="0" smtClean="0"/>
          </a:p>
          <a:p>
            <a:pPr marL="0" indent="0" eaLnBrk="1" hangingPunct="1">
              <a:spcAft>
                <a:spcPts val="1200"/>
              </a:spcAft>
              <a:buFontTx/>
              <a:buNone/>
            </a:pPr>
            <a:endParaRPr lang="en-US" alt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363" y="2160196"/>
            <a:ext cx="4646885" cy="3938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79475" y="274638"/>
            <a:ext cx="7940675" cy="1143000"/>
          </a:xfrm>
        </p:spPr>
        <p:txBody>
          <a:bodyPr/>
          <a:lstStyle/>
          <a:p>
            <a:pPr eaLnBrk="1" hangingPunct="1"/>
            <a:r>
              <a:rPr lang="en-CA" altLang="en-US" smtClean="0"/>
              <a:t>Introduction Worksheet (cont’d)</a:t>
            </a:r>
          </a:p>
        </p:txBody>
      </p:sp>
      <p:sp>
        <p:nvSpPr>
          <p:cNvPr id="4099" name="Rectangle 3"/>
          <p:cNvSpPr>
            <a:spLocks noGrp="1" noChangeArrowheads="1"/>
          </p:cNvSpPr>
          <p:nvPr>
            <p:ph type="body" idx="1"/>
          </p:nvPr>
        </p:nvSpPr>
        <p:spPr>
          <a:xfrm>
            <a:off x="879475" y="1600200"/>
            <a:ext cx="7940675" cy="4525963"/>
          </a:xfrm>
        </p:spPr>
        <p:txBody>
          <a:bodyPr/>
          <a:lstStyle/>
          <a:p>
            <a:pPr eaLnBrk="1" hangingPunct="1">
              <a:spcAft>
                <a:spcPts val="1200"/>
              </a:spcAft>
              <a:buFont typeface="Arial" panose="020B0604020202020204" pitchFamily="34" charset="0"/>
              <a:buChar char="•"/>
              <a:defRPr/>
            </a:pPr>
            <a:r>
              <a:rPr lang="en-US" altLang="en-US" sz="2000" dirty="0" smtClean="0"/>
              <a:t>Invalid entries will be highlighted </a:t>
            </a:r>
            <a:r>
              <a:rPr lang="en-US" altLang="en-US" sz="2000" b="1" dirty="0" smtClean="0">
                <a:solidFill>
                  <a:srgbClr val="FF0000"/>
                </a:solidFill>
              </a:rPr>
              <a:t>red</a:t>
            </a:r>
            <a:r>
              <a:rPr lang="en-US" altLang="en-US" sz="2000" dirty="0" smtClean="0"/>
              <a:t>.</a:t>
            </a:r>
          </a:p>
          <a:p>
            <a:pPr marL="0" indent="0" eaLnBrk="1" hangingPunct="1">
              <a:spcAft>
                <a:spcPts val="1200"/>
              </a:spcAft>
              <a:buFontTx/>
              <a:buNone/>
              <a:defRPr/>
            </a:pPr>
            <a:endParaRPr lang="en-US" altLang="en-US" sz="2000" b="1" dirty="0" smtClean="0"/>
          </a:p>
          <a:p>
            <a:pPr marL="0" indent="0" eaLnBrk="1" hangingPunct="1">
              <a:spcAft>
                <a:spcPts val="1200"/>
              </a:spcAft>
              <a:buFontTx/>
              <a:buNone/>
              <a:defRPr/>
            </a:pPr>
            <a:endParaRPr lang="en-US" altLang="en-US" dirty="0" smtClean="0"/>
          </a:p>
        </p:txBody>
      </p:sp>
      <p:sp>
        <p:nvSpPr>
          <p:cNvPr id="13318" name="Rectangle 1"/>
          <p:cNvSpPr>
            <a:spLocks noChangeArrowheads="1"/>
          </p:cNvSpPr>
          <p:nvPr/>
        </p:nvSpPr>
        <p:spPr bwMode="auto">
          <a:xfrm>
            <a:off x="6372224" y="3644899"/>
            <a:ext cx="25209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eaLnBrk="0" hangingPunct="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eaLnBrk="0" hangingPunct="0">
              <a:spcBef>
                <a:spcPct val="20000"/>
              </a:spcBef>
              <a:buClr>
                <a:srgbClr val="C8A2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eaLnBrk="0" hangingPunct="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eaLnBrk="0" hangingPunct="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eaLnBrk="1" hangingPunct="1">
              <a:spcBef>
                <a:spcPct val="0"/>
              </a:spcBef>
              <a:spcAft>
                <a:spcPts val="1200"/>
              </a:spcAft>
              <a:buClrTx/>
              <a:buSzTx/>
              <a:buFontTx/>
              <a:buNone/>
            </a:pPr>
            <a:r>
              <a:rPr lang="en-US" altLang="en-US" sz="1600" b="1" dirty="0"/>
              <a:t>Example: </a:t>
            </a:r>
            <a:br>
              <a:rPr lang="en-US" altLang="en-US" sz="1600" b="1" dirty="0"/>
            </a:br>
            <a:r>
              <a:rPr lang="en-US" altLang="en-US" sz="1600" dirty="0"/>
              <a:t>If the nine‑digits business number (assigned to the company by the Minister of National Revenue) is entered incorrectly or is invalid, an error message will be shown and the cell will be highlighted red.</a:t>
            </a:r>
            <a:endParaRPr lang="en-US" altLang="en-US" sz="1600" b="1" dirty="0"/>
          </a:p>
        </p:txBody>
      </p:sp>
      <p:pic>
        <p:nvPicPr>
          <p:cNvPr id="3" name="Picture 2"/>
          <p:cNvPicPr>
            <a:picLocks noChangeAspect="1"/>
          </p:cNvPicPr>
          <p:nvPr/>
        </p:nvPicPr>
        <p:blipFill>
          <a:blip r:embed="rId2"/>
          <a:stretch>
            <a:fillRect/>
          </a:stretch>
        </p:blipFill>
        <p:spPr>
          <a:xfrm>
            <a:off x="6599237" y="2054224"/>
            <a:ext cx="2066925" cy="1590675"/>
          </a:xfrm>
          <a:prstGeom prst="rect">
            <a:avLst/>
          </a:prstGeom>
        </p:spPr>
      </p:pic>
      <p:pic>
        <p:nvPicPr>
          <p:cNvPr id="4" name="Picture 3"/>
          <p:cNvPicPr>
            <a:picLocks noChangeAspect="1"/>
          </p:cNvPicPr>
          <p:nvPr/>
        </p:nvPicPr>
        <p:blipFill>
          <a:blip r:embed="rId3"/>
          <a:stretch>
            <a:fillRect/>
          </a:stretch>
        </p:blipFill>
        <p:spPr>
          <a:xfrm>
            <a:off x="910877" y="2054224"/>
            <a:ext cx="4957267" cy="434406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03648" y="3120445"/>
            <a:ext cx="7058025" cy="2124075"/>
          </a:xfrm>
          <a:prstGeom prst="rect">
            <a:avLst/>
          </a:prstGeom>
        </p:spPr>
      </p:pic>
      <p:sp>
        <p:nvSpPr>
          <p:cNvPr id="14338" name="Rectangle 2"/>
          <p:cNvSpPr>
            <a:spLocks noGrp="1" noChangeArrowheads="1"/>
          </p:cNvSpPr>
          <p:nvPr>
            <p:ph type="title"/>
          </p:nvPr>
        </p:nvSpPr>
        <p:spPr>
          <a:xfrm>
            <a:off x="879475" y="274638"/>
            <a:ext cx="7940675" cy="1143000"/>
          </a:xfrm>
        </p:spPr>
        <p:txBody>
          <a:bodyPr/>
          <a:lstStyle/>
          <a:p>
            <a:pPr eaLnBrk="1" hangingPunct="1"/>
            <a:r>
              <a:rPr lang="en-CA" altLang="en-US" smtClean="0"/>
              <a:t>Introduction Worksheet (cont’d)</a:t>
            </a:r>
          </a:p>
        </p:txBody>
      </p:sp>
      <p:sp>
        <p:nvSpPr>
          <p:cNvPr id="4099" name="Rectangle 3"/>
          <p:cNvSpPr>
            <a:spLocks noGrp="1" noChangeArrowheads="1"/>
          </p:cNvSpPr>
          <p:nvPr>
            <p:ph type="body" idx="1"/>
          </p:nvPr>
        </p:nvSpPr>
        <p:spPr>
          <a:xfrm>
            <a:off x="971600" y="1600200"/>
            <a:ext cx="7848550" cy="4525963"/>
          </a:xfrm>
        </p:spPr>
        <p:txBody>
          <a:bodyPr/>
          <a:lstStyle/>
          <a:p>
            <a:pPr>
              <a:spcAft>
                <a:spcPts val="1200"/>
              </a:spcAft>
              <a:defRPr/>
            </a:pPr>
            <a:r>
              <a:rPr lang="en-CA" sz="2000" dirty="0" smtClean="0"/>
              <a:t>Responses to sections E, F and G help determine which details of the imported engines are required.</a:t>
            </a:r>
          </a:p>
          <a:p>
            <a:pPr lvl="1">
              <a:defRPr/>
            </a:pPr>
            <a:r>
              <a:rPr lang="en-CA" sz="1600" dirty="0" smtClean="0"/>
              <a:t>Answering “Yes”, as applicable, will cause a relevant worksheet to appear as a tab at the bottom of the window.</a:t>
            </a:r>
          </a:p>
          <a:p>
            <a:pPr eaLnBrk="1" hangingPunct="1">
              <a:spcAft>
                <a:spcPts val="1200"/>
              </a:spcAft>
              <a:buFont typeface="Arial" panose="020B0604020202020204" pitchFamily="34" charset="0"/>
              <a:buChar char="•"/>
              <a:defRPr/>
            </a:pPr>
            <a:endParaRPr lang="en-US" altLang="en-US" sz="2000" dirty="0" smtClean="0"/>
          </a:p>
          <a:p>
            <a:pPr marL="0" indent="0" eaLnBrk="1" hangingPunct="1">
              <a:spcAft>
                <a:spcPts val="1200"/>
              </a:spcAft>
              <a:buFontTx/>
              <a:buNone/>
              <a:defRPr/>
            </a:pPr>
            <a:endParaRPr lang="en-US" altLang="en-US" sz="2000" b="1" dirty="0" smtClean="0"/>
          </a:p>
          <a:p>
            <a:pPr marL="0" indent="0" eaLnBrk="1" hangingPunct="1">
              <a:spcAft>
                <a:spcPts val="1200"/>
              </a:spcAft>
              <a:buFontTx/>
              <a:buNone/>
              <a:defRPr/>
            </a:pPr>
            <a:endParaRPr lang="en-US" altLang="en-US" dirty="0" smtClean="0"/>
          </a:p>
        </p:txBody>
      </p:sp>
      <p:grpSp>
        <p:nvGrpSpPr>
          <p:cNvPr id="14340" name="Group 14360"/>
          <p:cNvGrpSpPr>
            <a:grpSpLocks/>
          </p:cNvGrpSpPr>
          <p:nvPr/>
        </p:nvGrpSpPr>
        <p:grpSpPr bwMode="auto">
          <a:xfrm>
            <a:off x="3353262" y="3579506"/>
            <a:ext cx="3883034" cy="1467073"/>
            <a:chOff x="3320619" y="3220532"/>
            <a:chExt cx="3458006" cy="1467073"/>
          </a:xfrm>
        </p:grpSpPr>
        <p:cxnSp>
          <p:nvCxnSpPr>
            <p:cNvPr id="14342" name="Elbow Connector 4"/>
            <p:cNvCxnSpPr>
              <a:cxnSpLocks noChangeShapeType="1"/>
            </p:cNvCxnSpPr>
            <p:nvPr/>
          </p:nvCxnSpPr>
          <p:spPr bwMode="auto">
            <a:xfrm rot="16200000" flipH="1">
              <a:off x="2852567" y="3688584"/>
              <a:ext cx="1440160" cy="504056"/>
            </a:xfrm>
            <a:prstGeom prst="bentConnector3">
              <a:avLst>
                <a:gd name="adj1" fmla="val 685"/>
              </a:avLst>
            </a:prstGeom>
            <a:noFill/>
            <a:ln w="19050" algn="ctr">
              <a:solidFill>
                <a:srgbClr val="FF0000"/>
              </a:solidFill>
              <a:round/>
              <a:headEnd/>
              <a:tailEnd type="stealth" w="lg" len="lg"/>
            </a:ln>
            <a:extLst>
              <a:ext uri="{909E8E84-426E-40DD-AFC4-6F175D3DCCD1}">
                <a14:hiddenFill xmlns:a14="http://schemas.microsoft.com/office/drawing/2010/main">
                  <a:noFill/>
                </a14:hiddenFill>
              </a:ext>
            </a:extLst>
          </p:spPr>
        </p:cxnSp>
        <p:cxnSp>
          <p:nvCxnSpPr>
            <p:cNvPr id="14343" name="Elbow Connector 24"/>
            <p:cNvCxnSpPr>
              <a:cxnSpLocks noChangeShapeType="1"/>
            </p:cNvCxnSpPr>
            <p:nvPr/>
          </p:nvCxnSpPr>
          <p:spPr bwMode="auto">
            <a:xfrm>
              <a:off x="3320619" y="3823509"/>
              <a:ext cx="2016224" cy="864096"/>
            </a:xfrm>
            <a:prstGeom prst="bentConnector3">
              <a:avLst>
                <a:gd name="adj1" fmla="val 99991"/>
              </a:avLst>
            </a:prstGeom>
            <a:noFill/>
            <a:ln w="19050" algn="ctr">
              <a:solidFill>
                <a:srgbClr val="FF0000"/>
              </a:solidFill>
              <a:round/>
              <a:headEnd/>
              <a:tailEnd type="stealth" w="lg" len="lg"/>
            </a:ln>
            <a:extLst>
              <a:ext uri="{909E8E84-426E-40DD-AFC4-6F175D3DCCD1}">
                <a14:hiddenFill xmlns:a14="http://schemas.microsoft.com/office/drawing/2010/main">
                  <a:noFill/>
                </a14:hiddenFill>
              </a:ext>
            </a:extLst>
          </p:spPr>
        </p:cxnSp>
        <p:cxnSp>
          <p:nvCxnSpPr>
            <p:cNvPr id="14344" name="Elbow Connector 14335"/>
            <p:cNvCxnSpPr>
              <a:cxnSpLocks noChangeShapeType="1"/>
            </p:cNvCxnSpPr>
            <p:nvPr/>
          </p:nvCxnSpPr>
          <p:spPr bwMode="auto">
            <a:xfrm>
              <a:off x="3322241" y="4438178"/>
              <a:ext cx="3456384" cy="216024"/>
            </a:xfrm>
            <a:prstGeom prst="bentConnector3">
              <a:avLst>
                <a:gd name="adj1" fmla="val 99931"/>
              </a:avLst>
            </a:prstGeom>
            <a:noFill/>
            <a:ln w="19050" algn="ctr">
              <a:solidFill>
                <a:srgbClr val="FF0000"/>
              </a:solidFill>
              <a:round/>
              <a:headEnd/>
              <a:tailEnd type="stealth" w="lg" len="lg"/>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F9C918E8D5AF14C9510CA5C2A242E03" ma:contentTypeVersion="7" ma:contentTypeDescription="Create a new document." ma:contentTypeScope="" ma:versionID="798395f5446dc43d6e7288d9f1ba29a8">
  <xsd:schema xmlns:xsd="http://www.w3.org/2001/XMLSchema" xmlns:p="http://schemas.microsoft.com/office/2006/metadata/properties" xmlns:ns3="3f98e56d-1113-4a65-a9e4-9f7ab45ff7e1" targetNamespace="http://schemas.microsoft.com/office/2006/metadata/properties" ma:root="true" ma:fieldsID="2b77e002d92a3d88189dadf9efa1bd57" ns3:_="">
    <xsd:import namespace="3f98e56d-1113-4a65-a9e4-9f7ab45ff7e1"/>
    <xsd:element name="properties">
      <xsd:complexType>
        <xsd:sequence>
          <xsd:element name="documentManagement">
            <xsd:complexType>
              <xsd:all>
                <xsd:element ref="ns3:Type_x0020_of_x0020_Document" minOccurs="0"/>
                <xsd:element ref="ns3:Branch" minOccurs="0"/>
                <xsd:element ref="ns3:Zone" minOccurs="0"/>
                <xsd:element ref="ns3:URL" minOccurs="0"/>
                <xsd:element ref="ns3:URL_x0020_of_x0020_the_x0020_document" minOccurs="0"/>
                <xsd:element ref="ns3:Last_x0020_Updates" minOccurs="0"/>
              </xsd:all>
            </xsd:complexType>
          </xsd:element>
        </xsd:sequence>
      </xsd:complexType>
    </xsd:element>
  </xsd:schema>
  <xsd:schema xmlns:xsd="http://www.w3.org/2001/XMLSchema" xmlns:dms="http://schemas.microsoft.com/office/2006/documentManagement/types" targetNamespace="3f98e56d-1113-4a65-a9e4-9f7ab45ff7e1" elementFormDefault="qualified">
    <xsd:import namespace="http://schemas.microsoft.com/office/2006/documentManagement/types"/>
    <xsd:element name="Type_x0020_of_x0020_Document" ma:index="9" nillable="true" ma:displayName="Type of Document" ma:format="Dropdown" ma:internalName="Type_x0020_of_x0020_Document">
      <xsd:simpleType>
        <xsd:restriction base="dms:Choice">
          <xsd:enumeration value="Intranet Document Library - Communications Branch"/>
          <xsd:enumeration value="Intranet Document Library - Departmental (Non-Branch Specific)"/>
        </xsd:restriction>
      </xsd:simpleType>
    </xsd:element>
    <xsd:element name="Branch" ma:index="10" nillable="true" ma:displayName="Branch" ma:format="Dropdown" ma:internalName="Branch">
      <xsd:simpleType>
        <xsd:restriction base="dms:Choice">
          <xsd:enumeration value="Audit &amp; Evaluation"/>
          <xsd:enumeration value="Communicaitons"/>
          <xsd:enumeration value="Intranet"/>
        </xsd:restriction>
      </xsd:simpleType>
    </xsd:element>
    <xsd:element name="Zone" ma:index="11" nillable="true" ma:displayName="Zone" ma:default="AE-VE" ma:format="Dropdown" ma:internalName="Zone">
      <xsd:simpleType>
        <xsd:restriction base="dms:Choice">
          <xsd:enumeration value="AE-VE"/>
          <xsd:enumeration value="Communications"/>
          <xsd:enumeration value="Guide"/>
          <xsd:enumeration value="Communautés-Communities"/>
        </xsd:restriction>
      </xsd:simpleType>
    </xsd:element>
    <xsd:element name="URL" ma:index="12" nillable="true" ma:displayName="URL - on Intranet Document Location" ma:description="Please add the link where the document is located on Intranet"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URL_x0020_of_x0020_the_x0020_document" ma:index="13" nillable="true" ma:displayName="URL of the document" ma:description="Please add document URL." ma:format="Hyperlink" ma:internalName="URL_x0020_of_x0020_the_x0020_document">
      <xsd:complexType>
        <xsd:complexContent>
          <xsd:extension base="dms:URL">
            <xsd:sequence>
              <xsd:element name="Url" type="dms:ValidUrl" minOccurs="0" nillable="true"/>
              <xsd:element name="Description" type="xsd:string" nillable="true"/>
            </xsd:sequence>
          </xsd:extension>
        </xsd:complexContent>
      </xsd:complexType>
    </xsd:element>
    <xsd:element name="Last_x0020_Updates" ma:index="14" nillable="true" ma:displayName="Last Updates" ma:format="DateOnly" ma:internalName="Last_x0020_Updates">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of Documen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ype_x0020_of_x0020_Document xmlns="3f98e56d-1113-4a65-a9e4-9f7ab45ff7e1" xsi:nil="true"/>
    <Branch xmlns="3f98e56d-1113-4a65-a9e4-9f7ab45ff7e1" xsi:nil="true"/>
    <URL_x0020_of_x0020_the_x0020_document xmlns="3f98e56d-1113-4a65-a9e4-9f7ab45ff7e1">
      <Url xsi:nil="true"/>
      <Description xsi:nil="true"/>
    </URL_x0020_of_x0020_the_x0020_document>
    <Last_x0020_Updates xmlns="3f98e56d-1113-4a65-a9e4-9f7ab45ff7e1" xsi:nil="true"/>
    <Zone xmlns="3f98e56d-1113-4a65-a9e4-9f7ab45ff7e1">AE-VE</Zone>
    <URL xmlns="3f98e56d-1113-4a65-a9e4-9f7ab45ff7e1">
      <Url xsi:nil="true"/>
      <Description xsi:nil="true"/>
    </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CCCD6F-3E7A-4BAF-BB53-6CD3C43CDFC8}">
  <ds:schemaRefs>
    <ds:schemaRef ds:uri="http://schemas.microsoft.com/office/2006/metadata/longProperties"/>
  </ds:schemaRefs>
</ds:datastoreItem>
</file>

<file path=customXml/itemProps2.xml><?xml version="1.0" encoding="utf-8"?>
<ds:datastoreItem xmlns:ds="http://schemas.openxmlformats.org/officeDocument/2006/customXml" ds:itemID="{9A138B7D-0296-4702-B7DA-02BF54EF07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98e56d-1113-4a65-a9e4-9f7ab45ff7e1"/>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001B9748-CFB3-4418-B00D-CA937A122DFD}">
  <ds:schemaRefs>
    <ds:schemaRef ds:uri="http://schemas.microsoft.com/office/2006/documentManagement/types"/>
    <ds:schemaRef ds:uri="3f98e56d-1113-4a65-a9e4-9f7ab45ff7e1"/>
    <ds:schemaRef ds:uri="http://purl.org/dc/elements/1.1/"/>
    <ds:schemaRef ds:uri="http://purl.org/dc/terms/"/>
    <ds:schemaRef ds:uri="http://www.w3.org/XML/1998/namespace"/>
    <ds:schemaRef ds:uri="http://schemas.microsoft.com/office/2006/metadata/properties"/>
    <ds:schemaRef ds:uri="http://schemas.openxmlformats.org/package/2006/metadata/core-properties"/>
    <ds:schemaRef ds:uri="http://purl.org/dc/dcmitype/"/>
  </ds:schemaRefs>
</ds:datastoreItem>
</file>

<file path=customXml/itemProps4.xml><?xml version="1.0" encoding="utf-8"?>
<ds:datastoreItem xmlns:ds="http://schemas.openxmlformats.org/officeDocument/2006/customXml" ds:itemID="{949CFF6B-1E20-4214-98D8-B3D2F3FC42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4914</TotalTime>
  <Words>1265</Words>
  <Application>Microsoft Office PowerPoint</Application>
  <PresentationFormat>On-screen Show (4:3)</PresentationFormat>
  <Paragraphs>204</Paragraphs>
  <Slides>23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Calibri</vt:lpstr>
      <vt:lpstr>Wingdings</vt:lpstr>
      <vt:lpstr>Arial</vt:lpstr>
      <vt:lpstr>Times New Roman</vt:lpstr>
      <vt:lpstr>Arial Unicode MS</vt:lpstr>
      <vt:lpstr>Minion Pro</vt:lpstr>
      <vt:lpstr>Default Design</vt:lpstr>
      <vt:lpstr>Completing the Transition Engine Annual Report (TEAR)  Off-Road Compression-Ignition Emission Regulations</vt:lpstr>
      <vt:lpstr>Disclaimer</vt:lpstr>
      <vt:lpstr>Who needs to submit a TEAR?</vt:lpstr>
      <vt:lpstr>Suggested Template</vt:lpstr>
      <vt:lpstr>Completing the TEAR</vt:lpstr>
      <vt:lpstr>New Email Address</vt:lpstr>
      <vt:lpstr>Introduction Worksheet</vt:lpstr>
      <vt:lpstr>Introduction Worksheet (cont’d)</vt:lpstr>
      <vt:lpstr>Introduction Worksheet (cont’d)</vt:lpstr>
      <vt:lpstr>Engine Detail Worksheets</vt:lpstr>
      <vt:lpstr>Emission Standards</vt:lpstr>
      <vt:lpstr>Certified Engines</vt:lpstr>
      <vt:lpstr>Transition Engines Timeframes</vt:lpstr>
      <vt:lpstr>Transition Engines</vt:lpstr>
      <vt:lpstr>Engine Detail Worksheets (cont’d)</vt:lpstr>
      <vt:lpstr>Error Example: Loose Transition Engines</vt:lpstr>
      <vt:lpstr>Error Example: Installed Transition Engines</vt:lpstr>
      <vt:lpstr>Error Example: Non-Transition Engines</vt:lpstr>
      <vt:lpstr>Check Details with Declarations</vt:lpstr>
      <vt:lpstr>Sign and Submit</vt:lpstr>
      <vt:lpstr>In Summary…</vt:lpstr>
      <vt:lpstr>Questions</vt:lpstr>
      <vt:lpstr>Useful Links</vt:lpstr>
    </vt:vector>
  </TitlesOfParts>
  <Company>Environnement Canada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Environnement Canada</dc:creator>
  <cp:lastModifiedBy>Gomez,Camila [NCR]</cp:lastModifiedBy>
  <cp:revision>324</cp:revision>
  <cp:lastPrinted>2017-02-14T18:40:46Z</cp:lastPrinted>
  <dcterms:created xsi:type="dcterms:W3CDTF">2006-02-27T19:58:49Z</dcterms:created>
  <dcterms:modified xsi:type="dcterms:W3CDTF">2019-02-06T20:26:08Z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