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2" r:id="rId5"/>
    <p:sldMasterId id="2147483674" r:id="rId6"/>
    <p:sldMasterId id="2147483686" r:id="rId7"/>
    <p:sldMasterId id="2147483688" r:id="rId8"/>
    <p:sldMasterId id="2147483700" r:id="rId9"/>
  </p:sldMasterIdLst>
  <p:notesMasterIdLst>
    <p:notesMasterId r:id="rId16"/>
  </p:notesMasterIdLst>
  <p:handoutMasterIdLst>
    <p:handoutMasterId r:id="rId17"/>
  </p:handoutMasterIdLst>
  <p:sldIdLst>
    <p:sldId id="383" r:id="rId10"/>
    <p:sldId id="388" r:id="rId11"/>
    <p:sldId id="397" r:id="rId12"/>
    <p:sldId id="394" r:id="rId13"/>
    <p:sldId id="395" r:id="rId14"/>
    <p:sldId id="396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02E1A4F-7772-4A55-9CA9-7994862BA0A7}">
          <p14:sldIdLst>
            <p14:sldId id="383"/>
            <p14:sldId id="388"/>
            <p14:sldId id="397"/>
            <p14:sldId id="394"/>
            <p14:sldId id="395"/>
            <p14:sldId id="39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zarora, Jacques" initials="NJ" lastIdx="1" clrIdx="0">
    <p:extLst>
      <p:ext uri="{19B8F6BF-5375-455C-9EA6-DF929625EA0E}">
        <p15:presenceInfo xmlns:p15="http://schemas.microsoft.com/office/powerpoint/2012/main" userId="Nzarora, Jacques" providerId="None"/>
      </p:ext>
    </p:extLst>
  </p:cmAuthor>
  <p:cmAuthor id="2" name="Melkin, Daniel" initials="MD" lastIdx="3" clrIdx="1">
    <p:extLst>
      <p:ext uri="{19B8F6BF-5375-455C-9EA6-DF929625EA0E}">
        <p15:presenceInfo xmlns:p15="http://schemas.microsoft.com/office/powerpoint/2012/main" userId="Melkin, Daniel" providerId="None"/>
      </p:ext>
    </p:extLst>
  </p:cmAuthor>
  <p:cmAuthor id="3" name="Mathieson, Thurstan" initials="MT" lastIdx="1" clrIdx="2">
    <p:extLst>
      <p:ext uri="{19B8F6BF-5375-455C-9EA6-DF929625EA0E}">
        <p15:presenceInfo xmlns:p15="http://schemas.microsoft.com/office/powerpoint/2012/main" userId="S-1-5-21-823518204-362288127-1606980848-482806" providerId="AD"/>
      </p:ext>
    </p:extLst>
  </p:cmAuthor>
  <p:cmAuthor id="4" name="Cebrucean, Igor" initials="CI" lastIdx="16" clrIdx="3">
    <p:extLst>
      <p:ext uri="{19B8F6BF-5375-455C-9EA6-DF929625EA0E}">
        <p15:presenceInfo xmlns:p15="http://schemas.microsoft.com/office/powerpoint/2012/main" userId="S::icebrucean@deloitte.ca::1ce5f72f-f40c-446e-80b1-b2c3b7a8b7ef" providerId="AD"/>
      </p:ext>
    </p:extLst>
  </p:cmAuthor>
  <p:cmAuthor id="5" name="Khan, Afrin" initials="KA" lastIdx="10" clrIdx="4">
    <p:extLst>
      <p:ext uri="{19B8F6BF-5375-455C-9EA6-DF929625EA0E}">
        <p15:presenceInfo xmlns:p15="http://schemas.microsoft.com/office/powerpoint/2012/main" userId="S::afrikhan@deloitte.ca::76c4dd6b-3467-4769-944c-fe1869b36457" providerId="AD"/>
      </p:ext>
    </p:extLst>
  </p:cmAuthor>
  <p:cmAuthor id="6" name="Schlueter, Marcel" initials="SM" lastIdx="8" clrIdx="5">
    <p:extLst>
      <p:ext uri="{19B8F6BF-5375-455C-9EA6-DF929625EA0E}">
        <p15:presenceInfo xmlns:p15="http://schemas.microsoft.com/office/powerpoint/2012/main" userId="S::mschlueter@deloitte.ca::81caa2f7-dec3-4876-9e51-5440cc962cb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676B"/>
    <a:srgbClr val="9E2222"/>
    <a:srgbClr val="FFC000"/>
    <a:srgbClr val="404040"/>
    <a:srgbClr val="C5E0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725" autoAdjust="0"/>
    <p:restoredTop sz="93979" autoAdjust="0"/>
  </p:normalViewPr>
  <p:slideViewPr>
    <p:cSldViewPr snapToGrid="0">
      <p:cViewPr varScale="1">
        <p:scale>
          <a:sx n="69" d="100"/>
          <a:sy n="69" d="100"/>
        </p:scale>
        <p:origin x="804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10" Type="http://schemas.openxmlformats.org/officeDocument/2006/relationships/slide" Target="slides/slide1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37840" cy="466434"/>
          </a:xfrm>
          <a:prstGeom prst="rect">
            <a:avLst/>
          </a:prstGeom>
        </p:spPr>
        <p:txBody>
          <a:bodyPr vert="horz" lIns="79703" tIns="39852" rIns="79703" bIns="39852" rtlCol="0"/>
          <a:lstStyle>
            <a:lvl1pPr algn="l">
              <a:defRPr sz="10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2"/>
            <a:ext cx="3037840" cy="466434"/>
          </a:xfrm>
          <a:prstGeom prst="rect">
            <a:avLst/>
          </a:prstGeom>
        </p:spPr>
        <p:txBody>
          <a:bodyPr vert="horz" lIns="79703" tIns="39852" rIns="79703" bIns="39852" rtlCol="0"/>
          <a:lstStyle>
            <a:lvl1pPr algn="r">
              <a:defRPr sz="1000"/>
            </a:lvl1pPr>
          </a:lstStyle>
          <a:p>
            <a:fld id="{7714045B-FA09-4D9F-ADD5-8B6EB979C4A9}" type="datetimeFigureOut">
              <a:rPr lang="en-CA" smtClean="0"/>
              <a:t>2021-04-28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72"/>
            <a:ext cx="3037840" cy="466433"/>
          </a:xfrm>
          <a:prstGeom prst="rect">
            <a:avLst/>
          </a:prstGeom>
        </p:spPr>
        <p:txBody>
          <a:bodyPr vert="horz" lIns="79703" tIns="39852" rIns="79703" bIns="39852" rtlCol="0" anchor="b"/>
          <a:lstStyle>
            <a:lvl1pPr algn="l">
              <a:defRPr sz="1000"/>
            </a:lvl1pPr>
          </a:lstStyle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72"/>
            <a:ext cx="3037840" cy="466433"/>
          </a:xfrm>
          <a:prstGeom prst="rect">
            <a:avLst/>
          </a:prstGeom>
        </p:spPr>
        <p:txBody>
          <a:bodyPr vert="horz" lIns="79703" tIns="39852" rIns="79703" bIns="39852" rtlCol="0" anchor="b"/>
          <a:lstStyle>
            <a:lvl1pPr algn="r">
              <a:defRPr sz="1000"/>
            </a:lvl1pPr>
          </a:lstStyle>
          <a:p>
            <a:fld id="{A7DF8DE4-5C42-42EA-BB9D-31FDA1109AB2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61983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37840" cy="466434"/>
          </a:xfrm>
          <a:prstGeom prst="rect">
            <a:avLst/>
          </a:prstGeom>
        </p:spPr>
        <p:txBody>
          <a:bodyPr vert="horz" lIns="79703" tIns="39852" rIns="79703" bIns="39852" rtlCol="0"/>
          <a:lstStyle>
            <a:lvl1pPr algn="l">
              <a:defRPr sz="10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2"/>
            <a:ext cx="3037840" cy="466434"/>
          </a:xfrm>
          <a:prstGeom prst="rect">
            <a:avLst/>
          </a:prstGeom>
        </p:spPr>
        <p:txBody>
          <a:bodyPr vert="horz" lIns="79703" tIns="39852" rIns="79703" bIns="39852" rtlCol="0"/>
          <a:lstStyle>
            <a:lvl1pPr algn="r">
              <a:defRPr sz="1000"/>
            </a:lvl1pPr>
          </a:lstStyle>
          <a:p>
            <a:fld id="{7BA84ED6-40A0-40E1-88F1-221FD8541103}" type="datetimeFigureOut">
              <a:rPr lang="en-CA" smtClean="0"/>
              <a:t>2021-04-28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0463"/>
            <a:ext cx="5578475" cy="3138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79703" tIns="39852" rIns="79703" bIns="39852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3"/>
            <a:ext cx="5608320" cy="3660458"/>
          </a:xfrm>
          <a:prstGeom prst="rect">
            <a:avLst/>
          </a:prstGeom>
        </p:spPr>
        <p:txBody>
          <a:bodyPr vert="horz" lIns="79703" tIns="39852" rIns="79703" bIns="3985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72"/>
            <a:ext cx="3037840" cy="466433"/>
          </a:xfrm>
          <a:prstGeom prst="rect">
            <a:avLst/>
          </a:prstGeom>
        </p:spPr>
        <p:txBody>
          <a:bodyPr vert="horz" lIns="79703" tIns="39852" rIns="79703" bIns="39852" rtlCol="0" anchor="b"/>
          <a:lstStyle>
            <a:lvl1pPr algn="l">
              <a:defRPr sz="10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72"/>
            <a:ext cx="3037840" cy="466433"/>
          </a:xfrm>
          <a:prstGeom prst="rect">
            <a:avLst/>
          </a:prstGeom>
        </p:spPr>
        <p:txBody>
          <a:bodyPr vert="horz" lIns="79703" tIns="39852" rIns="79703" bIns="39852" rtlCol="0" anchor="b"/>
          <a:lstStyle>
            <a:lvl1pPr algn="r">
              <a:defRPr sz="1000"/>
            </a:lvl1pPr>
          </a:lstStyle>
          <a:p>
            <a:fld id="{B9E75D7F-104B-4D34-A20E-659AD30F31D2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1577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7991" y="1109484"/>
            <a:ext cx="6629400" cy="2387600"/>
          </a:xfrm>
          <a:prstGeom prst="rect">
            <a:avLst/>
          </a:prstGeom>
        </p:spPr>
        <p:txBody>
          <a:bodyPr anchor="b"/>
          <a:lstStyle>
            <a:lvl1pPr algn="l">
              <a:defRPr sz="5400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CA" sz="4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br>
              <a:rPr lang="en-CA" sz="4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4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50pt Italic - White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991" y="3614917"/>
            <a:ext cx="66294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 b="0" i="0">
                <a:solidFill>
                  <a:srgbClr val="1B676B"/>
                </a:solidFill>
                <a:latin typeface="+mn-lt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CA" sz="2400" b="1">
                <a:solidFill>
                  <a:srgbClr val="1B67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Sub-title Arial 24pt</a:t>
            </a:r>
            <a:r>
              <a:rPr lang="en-CA" sz="2400" b="1" baseline="0">
                <a:solidFill>
                  <a:srgbClr val="1B67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bold – R: 23 G: 103 B:107</a:t>
            </a:r>
            <a:endParaRPr lang="en-CA" sz="2400" b="1">
              <a:solidFill>
                <a:srgbClr val="1B67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048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2732"/>
            <a:ext cx="3932237" cy="128466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2732"/>
            <a:ext cx="6172200" cy="5088318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DFF1-9776-43E3-9C74-15F3B04F5EF5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559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1788" y="1362077"/>
            <a:ext cx="10392013" cy="460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E87C7-CAFA-409C-A0BB-5F7623416D47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53433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746975"/>
            <a:ext cx="2628900" cy="50485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1976" y="746976"/>
            <a:ext cx="7400523" cy="521567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292AB-5E17-43C9-A321-6B9C751AA446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47435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977" y="1122363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977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108D5-C2E2-4360-809B-EDFBCCF2FC5F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05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1384-9020-412F-8F73-1A950EAA58D0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026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872617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75234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A3521-3682-40C1-A525-2D1FE39165FE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2037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1788" y="1362075"/>
            <a:ext cx="5058013" cy="4591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62075"/>
            <a:ext cx="5181600" cy="4591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7229-2A58-4943-9B0A-88319510F6A2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1177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412962"/>
            <a:ext cx="503578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788" y="2352681"/>
            <a:ext cx="5035789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50479" y="14177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352681"/>
            <a:ext cx="5183188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B2688-8ACB-45E4-9EB7-A8BC6BCD5488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979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76112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CA50-E502-4587-8AAB-94F002C151F9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9984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D797-A775-469B-A134-C498B2296B40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85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977" y="1122363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977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98DD-F09C-451A-A103-467F04D95ABC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747559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50012"/>
            <a:ext cx="3932237" cy="120739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850011"/>
            <a:ext cx="6172200" cy="50110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2804D-57BE-476F-9B3F-1778403CEDAD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4104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2732"/>
            <a:ext cx="3932237" cy="128466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2732"/>
            <a:ext cx="6172200" cy="5088318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A3A26-A9D5-4B56-AD5F-3B47D97476F3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9630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1788" y="1362077"/>
            <a:ext cx="10392013" cy="460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E64C7-5C28-4CA5-91A7-10A5145D853E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9096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746975"/>
            <a:ext cx="2628900" cy="50485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1976" y="746976"/>
            <a:ext cx="7400523" cy="521567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7D7A9-572A-4C3A-A1B9-6B132CECBACE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4768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7991" y="1109484"/>
            <a:ext cx="6629400" cy="2387600"/>
          </a:xfrm>
          <a:prstGeom prst="rect">
            <a:avLst/>
          </a:prstGeom>
        </p:spPr>
        <p:txBody>
          <a:bodyPr anchor="b"/>
          <a:lstStyle>
            <a:lvl1pPr algn="l">
              <a:defRPr sz="4050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CA" sz="3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br>
              <a:rPr lang="en-CA" sz="3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3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50pt Italic - White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991" y="3614917"/>
            <a:ext cx="66294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50" b="0" i="0">
                <a:solidFill>
                  <a:srgbClr val="1B676B"/>
                </a:solidFill>
                <a:latin typeface="+mn-lt"/>
                <a:cs typeface="Arial" panose="020B0604020202020204" pitchFamily="34" charset="0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CA" sz="1800" b="1">
                <a:solidFill>
                  <a:srgbClr val="1B67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Sub-title Arial 24pt</a:t>
            </a:r>
            <a:r>
              <a:rPr lang="en-CA" sz="1800" b="1" baseline="0">
                <a:solidFill>
                  <a:srgbClr val="1B67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bold – R: 23 G: 103 B:107</a:t>
            </a:r>
            <a:endParaRPr lang="en-CA" sz="1800" b="1">
              <a:solidFill>
                <a:srgbClr val="1B67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3352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977" y="1122363"/>
            <a:ext cx="9144000" cy="23876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977" y="3602038"/>
            <a:ext cx="9144000" cy="1655762"/>
          </a:xfrm>
        </p:spPr>
        <p:txBody>
          <a:bodyPr/>
          <a:lstStyle>
            <a:lvl1pPr marL="0" indent="0" algn="l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B53A-78B6-4447-9E10-278C46C4CB6F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615534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830DE-4591-4FBD-822A-A1A2C0EDC849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060905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872619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752344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E8FA3-7B88-40A8-A7F5-D74C55F03895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833739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1788" y="1362075"/>
            <a:ext cx="5058013" cy="47692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62075"/>
            <a:ext cx="5181600" cy="47692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7C56C-56B2-4257-8A04-E77ED9103A0C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736813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412962"/>
            <a:ext cx="5035789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788" y="2352683"/>
            <a:ext cx="5035789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50479" y="1417725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352683"/>
            <a:ext cx="5183188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957FA-D5A3-4347-A4C7-11E30382F9BB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61788" y="250892"/>
            <a:ext cx="10392013" cy="979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8192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18B2E-208E-4E36-86EF-6843431F4A5E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1619332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93F5-C180-4B67-968E-BE555BDC6A2C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196203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8F6D7-13F8-423C-9F40-5603C4679DBF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404176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50014"/>
            <a:ext cx="3932237" cy="120739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850013"/>
            <a:ext cx="6172200" cy="530053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031782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9600-6B8D-49F2-B893-98430B9B794A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201085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2732"/>
            <a:ext cx="3932237" cy="128466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2732"/>
            <a:ext cx="6172200" cy="5368186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399"/>
            <a:ext cx="3932237" cy="4021233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</a:t>
            </a:r>
            <a:r>
              <a:rPr lang="en-US" err="1"/>
              <a:t>stylesù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A7CE-5191-486E-9C61-8594877D96E6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899854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1788" y="1362077"/>
            <a:ext cx="10392013" cy="47692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E16E1-EDBF-48D9-8F2C-C5E22075621D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7887376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746975"/>
            <a:ext cx="2628900" cy="53843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1976" y="746976"/>
            <a:ext cx="7400523" cy="53843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7B0D6-A1A2-49BC-A36E-BEBAD0EDE885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37152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977" y="1122363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977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98DD-F09C-451A-A103-467F04D95ABC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31860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18B2E-208E-4E36-86EF-6843431F4A5E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6357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872617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75234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9024-F317-4C23-B953-AC5CD8D72F16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67366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1788" y="1362075"/>
            <a:ext cx="5058013" cy="4591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62075"/>
            <a:ext cx="5181600" cy="4591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C1811-217E-4D12-83A4-6A26B49AFFA6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958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872617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75234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9024-F317-4C23-B953-AC5CD8D72F16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5763855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412962"/>
            <a:ext cx="503578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788" y="2352681"/>
            <a:ext cx="5035789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50479" y="14177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352681"/>
            <a:ext cx="5183188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D9440-3E2F-4A8E-A536-63476B4751E1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979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718398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F367255F-5250-4C7E-AA69-7D42FE3937E4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08645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60F0-9842-4B8F-B565-F0585C071CE6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27761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50012"/>
            <a:ext cx="3932237" cy="120739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850011"/>
            <a:ext cx="6172200" cy="50110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D5763-67D0-4021-B100-1C86806898BA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74828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2732"/>
            <a:ext cx="3932237" cy="128466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2732"/>
            <a:ext cx="6172200" cy="5088318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DFF1-9776-43E3-9C74-15F3B04F5EF5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7052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1788" y="1362077"/>
            <a:ext cx="10392013" cy="460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E87C7-CAFA-409C-A0BB-5F7623416D47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73466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746975"/>
            <a:ext cx="2628900" cy="50485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1976" y="746976"/>
            <a:ext cx="7400523" cy="521567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292AB-5E17-43C9-A321-6B9C751AA446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766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1788" y="1362075"/>
            <a:ext cx="5058013" cy="4591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62075"/>
            <a:ext cx="5181600" cy="4591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C1811-217E-4D12-83A4-6A26B49AFFA6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45746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412962"/>
            <a:ext cx="503578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788" y="2352681"/>
            <a:ext cx="5035789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50479" y="14177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352681"/>
            <a:ext cx="5183188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D9440-3E2F-4A8E-A536-63476B4751E1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979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278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F367255F-5250-4C7E-AA69-7D42FE3937E4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6454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60F0-9842-4B8F-B565-F0585C071CE6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67804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50012"/>
            <a:ext cx="3932237" cy="120739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850011"/>
            <a:ext cx="6172200" cy="50110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D5763-67D0-4021-B100-1C86806898BA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81097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100000">
              <a:srgbClr val="539546"/>
            </a:gs>
            <a:gs pos="0">
              <a:srgbClr val="BCD531"/>
            </a:gs>
          </a:gsLst>
          <a:lin ang="81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ChangeAspect="1"/>
          </p:cNvSpPr>
          <p:nvPr userDrawn="1"/>
        </p:nvSpPr>
        <p:spPr>
          <a:xfrm>
            <a:off x="7021598" y="-14978"/>
            <a:ext cx="5172019" cy="6887955"/>
          </a:xfrm>
          <a:custGeom>
            <a:avLst/>
            <a:gdLst>
              <a:gd name="connsiteX0" fmla="*/ 0 w 4148488"/>
              <a:gd name="connsiteY0" fmla="*/ 0 h 6858000"/>
              <a:gd name="connsiteX1" fmla="*/ 4148488 w 4148488"/>
              <a:gd name="connsiteY1" fmla="*/ 0 h 6858000"/>
              <a:gd name="connsiteX2" fmla="*/ 4148488 w 4148488"/>
              <a:gd name="connsiteY2" fmla="*/ 6858000 h 6858000"/>
              <a:gd name="connsiteX3" fmla="*/ 0 w 4148488"/>
              <a:gd name="connsiteY3" fmla="*/ 6858000 h 6858000"/>
              <a:gd name="connsiteX4" fmla="*/ 0 w 4148488"/>
              <a:gd name="connsiteY4" fmla="*/ 0 h 6858000"/>
              <a:gd name="connsiteX0" fmla="*/ 1251285 w 4148488"/>
              <a:gd name="connsiteY0" fmla="*/ 0 h 6858000"/>
              <a:gd name="connsiteX1" fmla="*/ 4148488 w 4148488"/>
              <a:gd name="connsiteY1" fmla="*/ 0 h 6858000"/>
              <a:gd name="connsiteX2" fmla="*/ 4148488 w 4148488"/>
              <a:gd name="connsiteY2" fmla="*/ 6858000 h 6858000"/>
              <a:gd name="connsiteX3" fmla="*/ 0 w 4148488"/>
              <a:gd name="connsiteY3" fmla="*/ 6858000 h 6858000"/>
              <a:gd name="connsiteX4" fmla="*/ 1251285 w 4148488"/>
              <a:gd name="connsiteY4" fmla="*/ 0 h 6858000"/>
              <a:gd name="connsiteX0" fmla="*/ 1251285 w 5120917"/>
              <a:gd name="connsiteY0" fmla="*/ 0 h 6858000"/>
              <a:gd name="connsiteX1" fmla="*/ 5120917 w 5120917"/>
              <a:gd name="connsiteY1" fmla="*/ 0 h 6858000"/>
              <a:gd name="connsiteX2" fmla="*/ 4148488 w 5120917"/>
              <a:gd name="connsiteY2" fmla="*/ 6858000 h 6858000"/>
              <a:gd name="connsiteX3" fmla="*/ 0 w 5120917"/>
              <a:gd name="connsiteY3" fmla="*/ 6858000 h 6858000"/>
              <a:gd name="connsiteX4" fmla="*/ 1251285 w 5120917"/>
              <a:gd name="connsiteY4" fmla="*/ 0 h 6858000"/>
              <a:gd name="connsiteX0" fmla="*/ 1251285 w 5120918"/>
              <a:gd name="connsiteY0" fmla="*/ 0 h 6858000"/>
              <a:gd name="connsiteX1" fmla="*/ 5120917 w 5120918"/>
              <a:gd name="connsiteY1" fmla="*/ 0 h 6858000"/>
              <a:gd name="connsiteX2" fmla="*/ 5120918 w 5120918"/>
              <a:gd name="connsiteY2" fmla="*/ 6841141 h 6858000"/>
              <a:gd name="connsiteX3" fmla="*/ 0 w 5120918"/>
              <a:gd name="connsiteY3" fmla="*/ 6858000 h 6858000"/>
              <a:gd name="connsiteX4" fmla="*/ 1251285 w 5120918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20918" h="6858000">
                <a:moveTo>
                  <a:pt x="1251285" y="0"/>
                </a:moveTo>
                <a:lnTo>
                  <a:pt x="5120917" y="0"/>
                </a:lnTo>
                <a:cubicBezTo>
                  <a:pt x="5120917" y="2280380"/>
                  <a:pt x="5120918" y="4560761"/>
                  <a:pt x="5120918" y="6841141"/>
                </a:cubicBezTo>
                <a:lnTo>
                  <a:pt x="0" y="6858000"/>
                </a:lnTo>
                <a:lnTo>
                  <a:pt x="1251285" y="0"/>
                </a:lnTo>
                <a:close/>
              </a:path>
            </a:pathLst>
          </a:custGeom>
          <a:solidFill>
            <a:schemeClr val="bg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5" y="322470"/>
            <a:ext cx="4212131" cy="34539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992" y="5805415"/>
            <a:ext cx="2332133" cy="668147"/>
          </a:xfrm>
          <a:prstGeom prst="rect">
            <a:avLst/>
          </a:prstGeom>
        </p:spPr>
      </p:pic>
      <p:grpSp>
        <p:nvGrpSpPr>
          <p:cNvPr id="4" name="Group 3"/>
          <p:cNvGrpSpPr/>
          <p:nvPr userDrawn="1"/>
        </p:nvGrpSpPr>
        <p:grpSpPr>
          <a:xfrm>
            <a:off x="7493373" y="5708594"/>
            <a:ext cx="4423071" cy="830997"/>
            <a:chOff x="7871257" y="5825800"/>
            <a:chExt cx="5441748" cy="1022385"/>
          </a:xfrm>
        </p:grpSpPr>
        <p:sp>
          <p:nvSpPr>
            <p:cNvPr id="2" name="TextBox 1"/>
            <p:cNvSpPr txBox="1"/>
            <p:nvPr userDrawn="1"/>
          </p:nvSpPr>
          <p:spPr>
            <a:xfrm>
              <a:off x="7871257" y="5825800"/>
              <a:ext cx="2455771" cy="10223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4800" i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CARM</a:t>
              </a:r>
            </a:p>
          </p:txBody>
        </p:sp>
        <p:sp>
          <p:nvSpPr>
            <p:cNvPr id="3" name="TextBox 2"/>
            <p:cNvSpPr txBox="1"/>
            <p:nvPr userDrawn="1"/>
          </p:nvSpPr>
          <p:spPr>
            <a:xfrm>
              <a:off x="10421694" y="5978368"/>
              <a:ext cx="2891311" cy="719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600" i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CBSA Assessment</a:t>
              </a:r>
              <a:r>
                <a:rPr lang="en-CA" sz="16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and </a:t>
              </a:r>
              <a:br>
                <a:rPr lang="en-CA" sz="16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CA" sz="16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Revenue Management</a:t>
              </a:r>
              <a:endParaRPr lang="en-CA" sz="1600" i="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" name="Straight Connector 4"/>
            <p:cNvCxnSpPr/>
            <p:nvPr userDrawn="1"/>
          </p:nvCxnSpPr>
          <p:spPr>
            <a:xfrm>
              <a:off x="10355485" y="5944920"/>
              <a:ext cx="0" cy="788580"/>
            </a:xfrm>
            <a:prstGeom prst="line">
              <a:avLst/>
            </a:prstGeom>
            <a:ln w="38100">
              <a:solidFill>
                <a:srgbClr val="1B676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>
            <a:spLocks noChangeAspect="1"/>
          </p:cNvSpPr>
          <p:nvPr userDrawn="1"/>
        </p:nvSpPr>
        <p:spPr>
          <a:xfrm>
            <a:off x="-1" y="0"/>
            <a:ext cx="12192001" cy="6858000"/>
          </a:xfrm>
          <a:prstGeom prst="rect">
            <a:avLst/>
          </a:prstGeom>
          <a:noFill/>
          <a:ln w="25400">
            <a:solidFill>
              <a:srgbClr val="5496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2415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" userDrawn="1">
          <p15:clr>
            <a:srgbClr val="86BC25"/>
          </p15:clr>
        </p15:guide>
        <p15:guide id="2" orient="horz" pos="4032" userDrawn="1">
          <p15:clr>
            <a:srgbClr val="86BC25"/>
          </p15:clr>
        </p15:guide>
        <p15:guide id="3" orient="horz" pos="518" userDrawn="1">
          <p15:clr>
            <a:srgbClr val="86BC25"/>
          </p15:clr>
        </p15:guide>
        <p15:guide id="4" orient="horz" pos="748" userDrawn="1">
          <p15:clr>
            <a:srgbClr val="86BC25"/>
          </p15:clr>
        </p15:guide>
        <p15:guide id="5" orient="horz" pos="1152" userDrawn="1">
          <p15:clr>
            <a:srgbClr val="046A38"/>
          </p15:clr>
        </p15:guide>
        <p15:guide id="6" orient="horz" pos="2592" userDrawn="1">
          <p15:clr>
            <a:srgbClr val="62B5E5"/>
          </p15:clr>
        </p15:guide>
        <p15:guide id="7" orient="horz" pos="2112" userDrawn="1">
          <p15:clr>
            <a:srgbClr val="012169"/>
          </p15:clr>
        </p15:guide>
        <p15:guide id="8" orient="horz" pos="3072" userDrawn="1">
          <p15:clr>
            <a:srgbClr val="012169"/>
          </p15:clr>
        </p15:guide>
        <p15:guide id="9" pos="288" userDrawn="1">
          <p15:clr>
            <a:srgbClr val="86BC25"/>
          </p15:clr>
        </p15:guide>
        <p15:guide id="10" pos="6048" userDrawn="1">
          <p15:clr>
            <a:srgbClr val="86BC25"/>
          </p15:clr>
        </p15:guide>
        <p15:guide id="11" pos="3024" userDrawn="1">
          <p15:clr>
            <a:srgbClr val="62B5E5"/>
          </p15:clr>
        </p15:guide>
        <p15:guide id="12" pos="3312" userDrawn="1">
          <p15:clr>
            <a:srgbClr val="62B5E5"/>
          </p15:clr>
        </p15:guide>
        <p15:guide id="13" pos="2016" userDrawn="1">
          <p15:clr>
            <a:srgbClr val="012169"/>
          </p15:clr>
        </p15:guide>
        <p15:guide id="14" pos="2448" userDrawn="1">
          <p15:clr>
            <a:srgbClr val="012169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979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362075"/>
            <a:ext cx="10392013" cy="4651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9547" y="60927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074658CB-28F4-42A6-A4A7-B98286DEED5B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10740" y="6092747"/>
            <a:ext cx="443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2D0791CE-38FE-4C5A-9F38-5EAC919184DC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61788" y="6013691"/>
            <a:ext cx="12426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i="0" dirty="0">
                <a:solidFill>
                  <a:srgbClr val="53954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CARM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241656" y="6075247"/>
            <a:ext cx="15456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i="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CBSA Assessment</a:t>
            </a:r>
            <a:r>
              <a:rPr lang="en-CA" sz="1000" i="0" baseline="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br>
              <a:rPr lang="en-CA" sz="1000" i="0" baseline="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1000" i="0" baseline="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Revenue Management</a:t>
            </a:r>
            <a:endParaRPr lang="en-CA" sz="1000" i="0" dirty="0">
              <a:solidFill>
                <a:srgbClr val="5395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2213959" y="6059339"/>
            <a:ext cx="0" cy="411410"/>
          </a:xfrm>
          <a:prstGeom prst="line">
            <a:avLst/>
          </a:prstGeom>
          <a:ln w="38100">
            <a:solidFill>
              <a:srgbClr val="1B67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122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1B676B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B676B"/>
          </a:solidFill>
          <a:latin typeface="+mj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B676B"/>
          </a:solidFill>
          <a:latin typeface="+mj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B676B"/>
          </a:solidFill>
          <a:latin typeface="+mj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j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j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97" userDrawn="1">
          <p15:clr>
            <a:srgbClr val="F26B43"/>
          </p15:clr>
        </p15:guide>
        <p15:guide id="2" pos="7151" userDrawn="1">
          <p15:clr>
            <a:srgbClr val="F26B43"/>
          </p15:clr>
        </p15:guide>
        <p15:guide id="3" orient="horz" pos="845" userDrawn="1">
          <p15:clr>
            <a:srgbClr val="F26B43"/>
          </p15:clr>
        </p15:guide>
        <p15:guide id="4" orient="horz" pos="3793" userDrawn="1">
          <p15:clr>
            <a:srgbClr val="F26B43"/>
          </p15:clr>
        </p15:guide>
        <p15:guide id="5" pos="120" userDrawn="1">
          <p15:clr>
            <a:srgbClr val="F26B43"/>
          </p15:clr>
        </p15:guide>
        <p15:guide id="6" pos="756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979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362075"/>
            <a:ext cx="10392013" cy="4651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9547" y="60927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73A55D39-6592-4A48-B083-B312CD256BBA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10740" y="6092747"/>
            <a:ext cx="443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961788" y="6013691"/>
            <a:ext cx="12426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CARM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241656" y="6075247"/>
            <a:ext cx="15456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CBSA Assessment and </a:t>
            </a:r>
            <a:b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Revenue Management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2213959" y="6059339"/>
            <a:ext cx="0" cy="411410"/>
          </a:xfrm>
          <a:prstGeom prst="line">
            <a:avLst/>
          </a:prstGeom>
          <a:ln w="38100">
            <a:solidFill>
              <a:srgbClr val="1B67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1399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1B676B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B676B"/>
          </a:solidFill>
          <a:latin typeface="+mj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B676B"/>
          </a:solidFill>
          <a:latin typeface="+mj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B676B"/>
          </a:solidFill>
          <a:latin typeface="+mj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j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j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100000">
              <a:srgbClr val="539546"/>
            </a:gs>
            <a:gs pos="0">
              <a:srgbClr val="BCD531"/>
            </a:gs>
          </a:gsLst>
          <a:lin ang="81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 userDrawn="1"/>
        </p:nvSpPr>
        <p:spPr>
          <a:xfrm>
            <a:off x="6620934" y="-17255"/>
            <a:ext cx="5586513" cy="6887955"/>
          </a:xfrm>
          <a:custGeom>
            <a:avLst/>
            <a:gdLst>
              <a:gd name="connsiteX0" fmla="*/ 0 w 4148488"/>
              <a:gd name="connsiteY0" fmla="*/ 0 h 6858000"/>
              <a:gd name="connsiteX1" fmla="*/ 4148488 w 4148488"/>
              <a:gd name="connsiteY1" fmla="*/ 0 h 6858000"/>
              <a:gd name="connsiteX2" fmla="*/ 4148488 w 4148488"/>
              <a:gd name="connsiteY2" fmla="*/ 6858000 h 6858000"/>
              <a:gd name="connsiteX3" fmla="*/ 0 w 4148488"/>
              <a:gd name="connsiteY3" fmla="*/ 6858000 h 6858000"/>
              <a:gd name="connsiteX4" fmla="*/ 0 w 4148488"/>
              <a:gd name="connsiteY4" fmla="*/ 0 h 6858000"/>
              <a:gd name="connsiteX0" fmla="*/ 1251285 w 4148488"/>
              <a:gd name="connsiteY0" fmla="*/ 0 h 6858000"/>
              <a:gd name="connsiteX1" fmla="*/ 4148488 w 4148488"/>
              <a:gd name="connsiteY1" fmla="*/ 0 h 6858000"/>
              <a:gd name="connsiteX2" fmla="*/ 4148488 w 4148488"/>
              <a:gd name="connsiteY2" fmla="*/ 6858000 h 6858000"/>
              <a:gd name="connsiteX3" fmla="*/ 0 w 4148488"/>
              <a:gd name="connsiteY3" fmla="*/ 6858000 h 6858000"/>
              <a:gd name="connsiteX4" fmla="*/ 1251285 w 4148488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48488" h="6858000">
                <a:moveTo>
                  <a:pt x="1251285" y="0"/>
                </a:moveTo>
                <a:lnTo>
                  <a:pt x="4148488" y="0"/>
                </a:lnTo>
                <a:lnTo>
                  <a:pt x="4148488" y="6858000"/>
                </a:lnTo>
                <a:lnTo>
                  <a:pt x="0" y="6858000"/>
                </a:lnTo>
                <a:lnTo>
                  <a:pt x="1251285" y="0"/>
                </a:lnTo>
                <a:close/>
              </a:path>
            </a:pathLst>
          </a:custGeom>
          <a:solidFill>
            <a:schemeClr val="bg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800" dirty="0"/>
              <a:t>t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6" y="322470"/>
            <a:ext cx="5616175" cy="34539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259" y="5790912"/>
            <a:ext cx="3109511" cy="668147"/>
          </a:xfrm>
          <a:prstGeom prst="rect">
            <a:avLst/>
          </a:prstGeom>
        </p:spPr>
      </p:pic>
      <p:grpSp>
        <p:nvGrpSpPr>
          <p:cNvPr id="14" name="Group 13"/>
          <p:cNvGrpSpPr/>
          <p:nvPr userDrawn="1"/>
        </p:nvGrpSpPr>
        <p:grpSpPr>
          <a:xfrm>
            <a:off x="7366373" y="5861174"/>
            <a:ext cx="3880615" cy="646331"/>
            <a:chOff x="7871257" y="5978369"/>
            <a:chExt cx="4774360" cy="795189"/>
          </a:xfrm>
        </p:grpSpPr>
        <p:sp>
          <p:nvSpPr>
            <p:cNvPr id="16" name="TextBox 15"/>
            <p:cNvSpPr txBox="1"/>
            <p:nvPr userDrawn="1"/>
          </p:nvSpPr>
          <p:spPr>
            <a:xfrm>
              <a:off x="7871257" y="5978369"/>
              <a:ext cx="1899613" cy="7951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3600" i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CARM</a:t>
              </a:r>
            </a:p>
          </p:txBody>
        </p:sp>
        <p:sp>
          <p:nvSpPr>
            <p:cNvPr id="17" name="TextBox 16"/>
            <p:cNvSpPr txBox="1"/>
            <p:nvPr userDrawn="1"/>
          </p:nvSpPr>
          <p:spPr>
            <a:xfrm>
              <a:off x="10421695" y="6091966"/>
              <a:ext cx="2223922" cy="567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200" i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CBSA Assessment</a:t>
              </a:r>
              <a:r>
                <a:rPr lang="en-CA" sz="12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and </a:t>
              </a:r>
              <a:br>
                <a:rPr lang="en-CA" sz="12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CA" sz="12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Revenue Management</a:t>
              </a:r>
              <a:endParaRPr lang="en-CA" sz="1200" i="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8" name="Straight Connector 17"/>
            <p:cNvCxnSpPr/>
            <p:nvPr userDrawn="1"/>
          </p:nvCxnSpPr>
          <p:spPr>
            <a:xfrm>
              <a:off x="10396262" y="6047751"/>
              <a:ext cx="0" cy="612207"/>
            </a:xfrm>
            <a:prstGeom prst="line">
              <a:avLst/>
            </a:prstGeom>
            <a:ln w="38100">
              <a:solidFill>
                <a:srgbClr val="1B676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>
            <a:spLocks noChangeAspect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5400">
            <a:solidFill>
              <a:srgbClr val="5496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283830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hf hd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1788" y="250892"/>
            <a:ext cx="10392013" cy="979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362075"/>
            <a:ext cx="10392013" cy="4769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9547" y="626600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7979E-4F28-4E80-8E67-C5460705AD6C}" type="datetime1">
              <a:rPr lang="en-CA" smtClean="0"/>
              <a:t>2021-04-28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10740" y="6266004"/>
            <a:ext cx="443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46286" y="6270972"/>
            <a:ext cx="2562609" cy="400110"/>
            <a:chOff x="1113355" y="6030053"/>
            <a:chExt cx="2494298" cy="519259"/>
          </a:xfrm>
        </p:grpSpPr>
        <p:sp>
          <p:nvSpPr>
            <p:cNvPr id="12" name="TextBox 11"/>
            <p:cNvSpPr txBox="1"/>
            <p:nvPr userDrawn="1"/>
          </p:nvSpPr>
          <p:spPr>
            <a:xfrm>
              <a:off x="1113355" y="6030053"/>
              <a:ext cx="916191" cy="5192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i="0" dirty="0">
                  <a:solidFill>
                    <a:srgbClr val="53954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CARM</a:t>
              </a:r>
            </a:p>
          </p:txBody>
        </p:sp>
        <p:sp>
          <p:nvSpPr>
            <p:cNvPr id="13" name="TextBox 12"/>
            <p:cNvSpPr txBox="1"/>
            <p:nvPr userDrawn="1"/>
          </p:nvSpPr>
          <p:spPr>
            <a:xfrm>
              <a:off x="2356003" y="6094740"/>
              <a:ext cx="1251650" cy="4393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800" i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CBSA Assessment</a:t>
              </a:r>
              <a:r>
                <a:rPr lang="en-CA" sz="8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and </a:t>
              </a:r>
              <a:br>
                <a:rPr lang="en-CA" sz="8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CA" sz="8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Revenue Management</a:t>
              </a:r>
              <a:endParaRPr lang="en-CA" sz="800" i="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6" name="Straight Connector 15"/>
            <p:cNvCxnSpPr/>
            <p:nvPr userDrawn="1"/>
          </p:nvCxnSpPr>
          <p:spPr>
            <a:xfrm>
              <a:off x="2328052" y="6116688"/>
              <a:ext cx="0" cy="372151"/>
            </a:xfrm>
            <a:prstGeom prst="line">
              <a:avLst/>
            </a:prstGeom>
            <a:ln w="28575">
              <a:solidFill>
                <a:srgbClr val="1B676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0008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hf hd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rgbClr val="1B676B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rgbClr val="1B676B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rgbClr val="1B676B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1B676B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1B676B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979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362075"/>
            <a:ext cx="10392013" cy="4651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9547" y="60927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074658CB-28F4-42A6-A4A7-B98286DEED5B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2021-04-28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10740" y="6092747"/>
            <a:ext cx="443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961788" y="6013691"/>
            <a:ext cx="12426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CARM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241656" y="6075247"/>
            <a:ext cx="15456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CBSA Assessment and </a:t>
            </a:r>
            <a:b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Revenue Management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2213959" y="6059339"/>
            <a:ext cx="0" cy="411410"/>
          </a:xfrm>
          <a:prstGeom prst="line">
            <a:avLst/>
          </a:prstGeom>
          <a:ln w="38100">
            <a:solidFill>
              <a:srgbClr val="1B67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 userDrawn="1"/>
        </p:nvGrpSpPr>
        <p:grpSpPr>
          <a:xfrm>
            <a:off x="11471754" y="97972"/>
            <a:ext cx="889380" cy="640080"/>
            <a:chOff x="8482821" y="0"/>
            <a:chExt cx="889380" cy="640080"/>
          </a:xfrm>
        </p:grpSpPr>
        <p:sp>
          <p:nvSpPr>
            <p:cNvPr id="10" name="Isosceles Triangle 9"/>
            <p:cNvSpPr/>
            <p:nvPr/>
          </p:nvSpPr>
          <p:spPr>
            <a:xfrm rot="10800000">
              <a:off x="8509000" y="0"/>
              <a:ext cx="635000" cy="640080"/>
            </a:xfrm>
            <a:prstGeom prst="triangle">
              <a:avLst>
                <a:gd name="adj" fmla="val 0"/>
              </a:avLst>
            </a:prstGeom>
            <a:solidFill>
              <a:srgbClr val="C00000">
                <a:alpha val="32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US" sz="700" b="1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2672751">
              <a:off x="8482821" y="114371"/>
              <a:ext cx="889380" cy="2077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CA" sz="700" dirty="0">
                  <a:solidFill>
                    <a:srgbClr val="C00000"/>
                  </a:solidFill>
                  <a:cs typeface="Arial" panose="020B0604020202020204" pitchFamily="34" charset="0"/>
                </a:rPr>
                <a:t>DRAFT</a:t>
              </a:r>
              <a:endParaRPr lang="en-US" sz="7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289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hf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1B676B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B676B"/>
          </a:solidFill>
          <a:latin typeface="+mj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B676B"/>
          </a:solidFill>
          <a:latin typeface="+mj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B676B"/>
          </a:solidFill>
          <a:latin typeface="+mj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j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j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82E3C-1989-41DB-A15E-2CEAB3CC02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Statements Sample </a:t>
            </a:r>
            <a:r>
              <a:rPr lang="en-US" dirty="0" smtClean="0"/>
              <a:t>XMLs Guide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E0BFD9-BCAF-4DD9-9F3D-16B949E3BE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CARM Release 2 – </a:t>
            </a:r>
            <a:r>
              <a:rPr lang="en-US" dirty="0" smtClean="0"/>
              <a:t>April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856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2D791-9E4B-46B2-B0E1-2545F3351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Overview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B002F-E76C-4654-BE5B-EBBCA8E2D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Business Relationship Hierarchy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Transactions</a:t>
            </a:r>
            <a:r>
              <a:rPr lang="en-US" dirty="0"/>
              <a:t>: Sodico International </a:t>
            </a:r>
            <a:r>
              <a:rPr lang="en-US" dirty="0" smtClean="0"/>
              <a:t>Importer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Transactions: Maravatio </a:t>
            </a:r>
            <a:r>
              <a:rPr lang="en-US" dirty="0" smtClean="0"/>
              <a:t>Imports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Transactions: GXR </a:t>
            </a:r>
            <a:r>
              <a:rPr lang="en-US" dirty="0"/>
              <a:t>Canada Brokerage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57F4BE-B956-4BA2-B235-B389FCBE3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25389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2D791-9E4B-46B2-B0E1-2545F3351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Business Relationship Hierarchy</a:t>
            </a:r>
            <a:endParaRPr lang="en-US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57F4BE-B956-4BA2-B235-B389FCBE3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3</a:t>
            </a:fld>
            <a:endParaRPr lang="en-CA" dirty="0"/>
          </a:p>
        </p:txBody>
      </p:sp>
      <p:sp>
        <p:nvSpPr>
          <p:cNvPr id="7" name="Rounded Rectangle 6"/>
          <p:cNvSpPr/>
          <p:nvPr/>
        </p:nvSpPr>
        <p:spPr>
          <a:xfrm>
            <a:off x="6796747" y="4004289"/>
            <a:ext cx="3209544" cy="103994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dirty="0" smtClean="0">
                <a:solidFill>
                  <a:schemeClr val="tx1"/>
                </a:solidFill>
              </a:rPr>
              <a:t>Maravatio Imports</a:t>
            </a:r>
          </a:p>
          <a:p>
            <a:pPr algn="ctr"/>
            <a:r>
              <a:rPr lang="en-US" sz="1200" i="1" dirty="0" smtClean="0">
                <a:solidFill>
                  <a:schemeClr val="tx1"/>
                </a:solidFill>
              </a:rPr>
              <a:t>BN15: 112358002RM0001</a:t>
            </a:r>
            <a:endParaRPr lang="en-US" sz="1200" i="1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791610" y="4004289"/>
            <a:ext cx="3213527" cy="103994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Sodico International </a:t>
            </a:r>
            <a:r>
              <a:rPr lang="en-US" dirty="0" smtClean="0">
                <a:solidFill>
                  <a:schemeClr val="tx1"/>
                </a:solidFill>
              </a:rPr>
              <a:t>Importer</a:t>
            </a:r>
          </a:p>
          <a:p>
            <a:pPr algn="ctr"/>
            <a:r>
              <a:rPr lang="en-US" sz="1200" i="1" dirty="0" smtClean="0">
                <a:solidFill>
                  <a:schemeClr val="tx1"/>
                </a:solidFill>
              </a:rPr>
              <a:t>BN15: 112358001RM0001</a:t>
            </a:r>
            <a:endParaRPr lang="en-US" sz="1200" i="1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211049" y="1671324"/>
            <a:ext cx="3209544" cy="103994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dirty="0" smtClean="0">
                <a:solidFill>
                  <a:schemeClr val="tx1"/>
                </a:solidFill>
              </a:rPr>
              <a:t>GXR Canada Brokerage</a:t>
            </a:r>
          </a:p>
          <a:p>
            <a:pPr algn="ctr"/>
            <a:r>
              <a:rPr lang="en-US" sz="1200" i="1" dirty="0">
                <a:solidFill>
                  <a:schemeClr val="tx1"/>
                </a:solidFill>
              </a:rPr>
              <a:t>BN9: 112358007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098632" y="2899616"/>
            <a:ext cx="950494" cy="1010653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2760771">
            <a:off x="7460400" y="3060078"/>
            <a:ext cx="5020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Filer</a:t>
            </a:r>
            <a:endParaRPr lang="en-US" sz="1400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3597442" y="2938810"/>
            <a:ext cx="926432" cy="971459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 rot="18711115">
            <a:off x="3698831" y="3041587"/>
            <a:ext cx="5020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Filer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64839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9669597" y="1371524"/>
            <a:ext cx="1268962" cy="150223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72D791-9E4B-46B2-B0E1-2545F3351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Transactions: </a:t>
            </a:r>
            <a:r>
              <a:rPr lang="en-US" sz="4000" dirty="0"/>
              <a:t>Sodico International Importer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57F4BE-B956-4BA2-B235-B389FCBE3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4</a:t>
            </a:fld>
            <a:endParaRPr lang="en-CA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973312"/>
              </p:ext>
            </p:extLst>
          </p:nvPr>
        </p:nvGraphicFramePr>
        <p:xfrm>
          <a:off x="9707178" y="1637591"/>
          <a:ext cx="1193800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3800">
                  <a:extLst>
                    <a:ext uri="{9D8B030D-6E8A-4147-A177-3AD203B41FA5}">
                      <a16:colId xmlns:a16="http://schemas.microsoft.com/office/drawing/2014/main" val="123136001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DOC_TYPE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07364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ATN_NUM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65912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REL_DOC_NUMBER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61406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AMOUNT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7630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ISSUED_BY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0251259"/>
                  </a:ext>
                </a:extLst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5851230" y="2059087"/>
            <a:ext cx="1268962" cy="150223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535926"/>
              </p:ext>
            </p:extLst>
          </p:nvPr>
        </p:nvGraphicFramePr>
        <p:xfrm>
          <a:off x="5918876" y="2333954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12345678910122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16000002018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$65,037.50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112358007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7346896" y="2059087"/>
            <a:ext cx="1268962" cy="150223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703238"/>
              </p:ext>
            </p:extLst>
          </p:nvPr>
        </p:nvGraphicFramePr>
        <p:xfrm>
          <a:off x="7414542" y="2333954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12345678910124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16000002080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$(3,800.00)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112358007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4318018" y="3868694"/>
            <a:ext cx="1268962" cy="150223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370000"/>
              </p:ext>
            </p:extLst>
          </p:nvPr>
        </p:nvGraphicFramePr>
        <p:xfrm>
          <a:off x="4385664" y="4143561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12345678910118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16000002090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$1,900.00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112358007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15" name="Rounded Rectangle 14"/>
          <p:cNvSpPr/>
          <p:nvPr/>
        </p:nvSpPr>
        <p:spPr>
          <a:xfrm>
            <a:off x="2833018" y="3863743"/>
            <a:ext cx="1268962" cy="150223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957724"/>
              </p:ext>
            </p:extLst>
          </p:nvPr>
        </p:nvGraphicFramePr>
        <p:xfrm>
          <a:off x="2900664" y="4138610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16000002091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$19.76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CBSA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17" name="Rounded Rectangle 16"/>
          <p:cNvSpPr/>
          <p:nvPr/>
        </p:nvSpPr>
        <p:spPr>
          <a:xfrm>
            <a:off x="5847678" y="3864552"/>
            <a:ext cx="1268962" cy="150223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436778"/>
              </p:ext>
            </p:extLst>
          </p:nvPr>
        </p:nvGraphicFramePr>
        <p:xfrm>
          <a:off x="5915324" y="4139419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LP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$(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5,000.00)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112358007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19" name="Rounded Rectangle 18"/>
          <p:cNvSpPr/>
          <p:nvPr/>
        </p:nvSpPr>
        <p:spPr>
          <a:xfrm>
            <a:off x="7346896" y="3864552"/>
            <a:ext cx="1268962" cy="150223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141922"/>
              </p:ext>
            </p:extLst>
          </p:nvPr>
        </p:nvGraphicFramePr>
        <p:xfrm>
          <a:off x="7414542" y="4139419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9000000911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$200.00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CBSA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884497" y="1427662"/>
            <a:ext cx="19997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Current Billing Period</a:t>
            </a:r>
            <a:endParaRPr lang="en-US" sz="1600" dirty="0"/>
          </a:p>
        </p:txBody>
      </p:sp>
      <p:sp>
        <p:nvSpPr>
          <p:cNvPr id="24" name="Rectangle 23"/>
          <p:cNvSpPr/>
          <p:nvPr/>
        </p:nvSpPr>
        <p:spPr>
          <a:xfrm>
            <a:off x="1034472" y="1314949"/>
            <a:ext cx="7864295" cy="435711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9672591" y="3869115"/>
            <a:ext cx="1268962" cy="150223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578379"/>
              </p:ext>
            </p:extLst>
          </p:nvPr>
        </p:nvGraphicFramePr>
        <p:xfrm>
          <a:off x="9740237" y="4143982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12345678910105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16000002090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$40,454.00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112358007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9291313" y="3249489"/>
            <a:ext cx="20855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Previous Billing Period</a:t>
            </a:r>
            <a:endParaRPr lang="en-US" sz="1600" dirty="0"/>
          </a:p>
        </p:txBody>
      </p:sp>
      <p:sp>
        <p:nvSpPr>
          <p:cNvPr id="30" name="Rectangle 29"/>
          <p:cNvSpPr/>
          <p:nvPr/>
        </p:nvSpPr>
        <p:spPr>
          <a:xfrm>
            <a:off x="4018887" y="6316499"/>
            <a:ext cx="668644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i="1" dirty="0" smtClean="0"/>
              <a:t>Note: The current billing period is March </a:t>
            </a:r>
            <a:r>
              <a:rPr lang="en-US" sz="1100" i="1" dirty="0"/>
              <a:t>18</a:t>
            </a:r>
            <a:r>
              <a:rPr lang="en-US" sz="1100" i="1" baseline="30000" dirty="0"/>
              <a:t>th</a:t>
            </a:r>
            <a:r>
              <a:rPr lang="en-US" sz="1100" i="1" dirty="0"/>
              <a:t> to April 17</a:t>
            </a:r>
            <a:r>
              <a:rPr lang="en-US" sz="1100" i="1" baseline="30000" dirty="0"/>
              <a:t>th</a:t>
            </a:r>
            <a:r>
              <a:rPr lang="en-US" sz="1100" i="1" dirty="0"/>
              <a:t>, </a:t>
            </a:r>
            <a:r>
              <a:rPr lang="en-US" sz="1100" i="1" dirty="0" smtClean="0"/>
              <a:t>2021 for the </a:t>
            </a:r>
            <a:r>
              <a:rPr lang="en-US" sz="1100" i="1" dirty="0" smtClean="0"/>
              <a:t>XMLs </a:t>
            </a:r>
            <a:r>
              <a:rPr lang="en-US" sz="1100" i="1" dirty="0" smtClean="0"/>
              <a:t>(previous period not shown in them).</a:t>
            </a:r>
            <a:endParaRPr lang="en-US" sz="1100" i="1" dirty="0"/>
          </a:p>
        </p:txBody>
      </p:sp>
      <p:sp>
        <p:nvSpPr>
          <p:cNvPr id="31" name="Rectangle 30"/>
          <p:cNvSpPr/>
          <p:nvPr/>
        </p:nvSpPr>
        <p:spPr>
          <a:xfrm>
            <a:off x="9185607" y="3131756"/>
            <a:ext cx="2191277" cy="2540303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4845198" y="5158452"/>
            <a:ext cx="141056" cy="134898"/>
          </a:xfrm>
          <a:prstGeom prst="ellipse">
            <a:avLst/>
          </a:prstGeom>
          <a:solidFill>
            <a:srgbClr val="1B67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396971" y="5168951"/>
            <a:ext cx="141056" cy="134898"/>
          </a:xfrm>
          <a:prstGeom prst="ellipse">
            <a:avLst/>
          </a:prstGeom>
          <a:solidFill>
            <a:srgbClr val="1B67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10261012" y="5158873"/>
            <a:ext cx="141056" cy="134898"/>
          </a:xfrm>
          <a:prstGeom prst="ellipse">
            <a:avLst/>
          </a:prstGeom>
          <a:solidFill>
            <a:srgbClr val="1B67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9986254" y="2683887"/>
            <a:ext cx="141056" cy="13489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10117172" y="2613316"/>
            <a:ext cx="6222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Related</a:t>
            </a:r>
            <a:endParaRPr lang="en-US" sz="1100" dirty="0"/>
          </a:p>
        </p:txBody>
      </p:sp>
      <p:sp>
        <p:nvSpPr>
          <p:cNvPr id="37" name="Rounded Rectangle 36"/>
          <p:cNvSpPr/>
          <p:nvPr/>
        </p:nvSpPr>
        <p:spPr>
          <a:xfrm>
            <a:off x="2826927" y="2084903"/>
            <a:ext cx="1268962" cy="150223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631282"/>
              </p:ext>
            </p:extLst>
          </p:nvPr>
        </p:nvGraphicFramePr>
        <p:xfrm>
          <a:off x="2894573" y="2359770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LP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$(600.00)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5939897" y="2058021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Apr 16</a:t>
            </a:r>
            <a:endParaRPr lang="en-US" sz="1100" i="1" dirty="0"/>
          </a:p>
        </p:txBody>
      </p:sp>
      <p:sp>
        <p:nvSpPr>
          <p:cNvPr id="41" name="TextBox 40"/>
          <p:cNvSpPr txBox="1"/>
          <p:nvPr/>
        </p:nvSpPr>
        <p:spPr>
          <a:xfrm>
            <a:off x="7482911" y="2069893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Apr 16</a:t>
            </a:r>
            <a:endParaRPr lang="en-US" sz="1100" i="1" dirty="0"/>
          </a:p>
        </p:txBody>
      </p:sp>
      <p:sp>
        <p:nvSpPr>
          <p:cNvPr id="42" name="TextBox 41"/>
          <p:cNvSpPr txBox="1"/>
          <p:nvPr/>
        </p:nvSpPr>
        <p:spPr>
          <a:xfrm>
            <a:off x="4478674" y="3888204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Apr 16</a:t>
            </a:r>
            <a:endParaRPr lang="en-US" sz="1100" i="1" dirty="0"/>
          </a:p>
        </p:txBody>
      </p:sp>
      <p:sp>
        <p:nvSpPr>
          <p:cNvPr id="43" name="TextBox 42"/>
          <p:cNvSpPr txBox="1"/>
          <p:nvPr/>
        </p:nvSpPr>
        <p:spPr>
          <a:xfrm>
            <a:off x="2945505" y="3865503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Apr 16</a:t>
            </a:r>
            <a:endParaRPr lang="en-US" sz="1100" i="1" dirty="0"/>
          </a:p>
        </p:txBody>
      </p:sp>
      <p:sp>
        <p:nvSpPr>
          <p:cNvPr id="44" name="TextBox 43"/>
          <p:cNvSpPr txBox="1"/>
          <p:nvPr/>
        </p:nvSpPr>
        <p:spPr>
          <a:xfrm>
            <a:off x="5974625" y="3863486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Apr 16</a:t>
            </a:r>
            <a:endParaRPr lang="en-US" sz="1100" i="1" dirty="0"/>
          </a:p>
        </p:txBody>
      </p:sp>
      <p:sp>
        <p:nvSpPr>
          <p:cNvPr id="45" name="TextBox 44"/>
          <p:cNvSpPr txBox="1"/>
          <p:nvPr/>
        </p:nvSpPr>
        <p:spPr>
          <a:xfrm>
            <a:off x="7470576" y="3866312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Apr 16</a:t>
            </a:r>
            <a:endParaRPr lang="en-US" sz="1100" i="1" dirty="0"/>
          </a:p>
        </p:txBody>
      </p:sp>
      <p:sp>
        <p:nvSpPr>
          <p:cNvPr id="46" name="TextBox 45"/>
          <p:cNvSpPr txBox="1"/>
          <p:nvPr/>
        </p:nvSpPr>
        <p:spPr>
          <a:xfrm>
            <a:off x="2987583" y="2099898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Apr 15</a:t>
            </a:r>
            <a:endParaRPr lang="en-US" sz="1100" i="1" dirty="0"/>
          </a:p>
        </p:txBody>
      </p:sp>
      <p:sp>
        <p:nvSpPr>
          <p:cNvPr id="47" name="Rounded Rectangle 46"/>
          <p:cNvSpPr/>
          <p:nvPr/>
        </p:nvSpPr>
        <p:spPr>
          <a:xfrm>
            <a:off x="1321312" y="2084903"/>
            <a:ext cx="1268962" cy="150223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437369"/>
              </p:ext>
            </p:extLst>
          </p:nvPr>
        </p:nvGraphicFramePr>
        <p:xfrm>
          <a:off x="1388958" y="2359770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K3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K3-101A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$600.00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CBSA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1481968" y="2099898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Apr 15</a:t>
            </a:r>
            <a:endParaRPr lang="en-US" sz="1100" i="1" dirty="0"/>
          </a:p>
        </p:txBody>
      </p:sp>
      <p:sp>
        <p:nvSpPr>
          <p:cNvPr id="50" name="Rounded Rectangle 49"/>
          <p:cNvSpPr/>
          <p:nvPr/>
        </p:nvSpPr>
        <p:spPr>
          <a:xfrm>
            <a:off x="4318018" y="2099898"/>
            <a:ext cx="1268962" cy="150223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107080"/>
              </p:ext>
            </p:extLst>
          </p:nvPr>
        </p:nvGraphicFramePr>
        <p:xfrm>
          <a:off x="4385664" y="2374765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9000000898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$200.00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CBSA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52" name="TextBox 51"/>
          <p:cNvSpPr txBox="1"/>
          <p:nvPr/>
        </p:nvSpPr>
        <p:spPr>
          <a:xfrm>
            <a:off x="4478674" y="2114893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Apr 15</a:t>
            </a:r>
            <a:endParaRPr lang="en-US" sz="1100" i="1" dirty="0"/>
          </a:p>
        </p:txBody>
      </p:sp>
      <p:sp>
        <p:nvSpPr>
          <p:cNvPr id="53" name="Rounded Rectangle 52"/>
          <p:cNvSpPr/>
          <p:nvPr/>
        </p:nvSpPr>
        <p:spPr>
          <a:xfrm>
            <a:off x="1324228" y="3866152"/>
            <a:ext cx="1268962" cy="150223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4" name="Table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349362"/>
              </p:ext>
            </p:extLst>
          </p:nvPr>
        </p:nvGraphicFramePr>
        <p:xfrm>
          <a:off x="1391874" y="4141019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K3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i="1" u="none" strike="noStrike" dirty="0">
                          <a:effectLst/>
                        </a:rPr>
                        <a:t>K3-103A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$200.00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CBSA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1439885" y="3874411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Apr 16</a:t>
            </a:r>
            <a:endParaRPr lang="en-US" sz="1100" i="1" dirty="0"/>
          </a:p>
        </p:txBody>
      </p:sp>
      <p:sp>
        <p:nvSpPr>
          <p:cNvPr id="56" name="TextBox 55"/>
          <p:cNvSpPr txBox="1"/>
          <p:nvPr/>
        </p:nvSpPr>
        <p:spPr>
          <a:xfrm>
            <a:off x="9776277" y="3888204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Mar 5</a:t>
            </a:r>
            <a:endParaRPr lang="en-US" sz="1100" i="1" dirty="0"/>
          </a:p>
        </p:txBody>
      </p:sp>
      <p:sp>
        <p:nvSpPr>
          <p:cNvPr id="57" name="TextBox 56"/>
          <p:cNvSpPr txBox="1"/>
          <p:nvPr/>
        </p:nvSpPr>
        <p:spPr>
          <a:xfrm>
            <a:off x="9799467" y="1364146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Date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3681670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2D791-9E4B-46B2-B0E1-2545F3351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Transactions: </a:t>
            </a:r>
            <a:r>
              <a:rPr lang="en-US" sz="4000" dirty="0"/>
              <a:t>Maravatio Imports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57F4BE-B956-4BA2-B235-B389FCBE3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5</a:t>
            </a:fld>
            <a:endParaRPr lang="en-CA" dirty="0"/>
          </a:p>
        </p:txBody>
      </p:sp>
      <p:sp>
        <p:nvSpPr>
          <p:cNvPr id="7" name="Rounded Rectangle 6"/>
          <p:cNvSpPr/>
          <p:nvPr/>
        </p:nvSpPr>
        <p:spPr>
          <a:xfrm>
            <a:off x="1587075" y="2052308"/>
            <a:ext cx="1268962" cy="15022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085575"/>
              </p:ext>
            </p:extLst>
          </p:nvPr>
        </p:nvGraphicFramePr>
        <p:xfrm>
          <a:off x="1654721" y="2327175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33971001846732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16000002055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$4,730.00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112358007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3097990" y="2042983"/>
            <a:ext cx="1268962" cy="15022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02623"/>
              </p:ext>
            </p:extLst>
          </p:nvPr>
        </p:nvGraphicFramePr>
        <p:xfrm>
          <a:off x="3165636" y="2317850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LP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--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$(500.00)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112358007</a:t>
                      </a:r>
                      <a:endParaRPr lang="en-US" sz="11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948764" y="1446964"/>
            <a:ext cx="19997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Current Billing Period</a:t>
            </a:r>
            <a:endParaRPr lang="en-US" sz="1600" dirty="0"/>
          </a:p>
        </p:txBody>
      </p:sp>
      <p:sp>
        <p:nvSpPr>
          <p:cNvPr id="24" name="Rectangle 23"/>
          <p:cNvSpPr/>
          <p:nvPr/>
        </p:nvSpPr>
        <p:spPr>
          <a:xfrm>
            <a:off x="1068451" y="1314949"/>
            <a:ext cx="3937764" cy="2514461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716588" y="2056240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Apr 16</a:t>
            </a:r>
            <a:endParaRPr lang="en-US" sz="1100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3210423" y="2056240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Apr 16</a:t>
            </a:r>
            <a:endParaRPr lang="en-US" sz="1100" i="1" dirty="0"/>
          </a:p>
        </p:txBody>
      </p:sp>
      <p:sp>
        <p:nvSpPr>
          <p:cNvPr id="27" name="Rectangle 26"/>
          <p:cNvSpPr/>
          <p:nvPr/>
        </p:nvSpPr>
        <p:spPr>
          <a:xfrm>
            <a:off x="4018887" y="6316499"/>
            <a:ext cx="668644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i="1" dirty="0" smtClean="0"/>
              <a:t>Note: The current billing period is March </a:t>
            </a:r>
            <a:r>
              <a:rPr lang="en-US" sz="1100" i="1" dirty="0"/>
              <a:t>18</a:t>
            </a:r>
            <a:r>
              <a:rPr lang="en-US" sz="1100" i="1" baseline="30000" dirty="0"/>
              <a:t>th</a:t>
            </a:r>
            <a:r>
              <a:rPr lang="en-US" sz="1100" i="1" dirty="0"/>
              <a:t> to April 17</a:t>
            </a:r>
            <a:r>
              <a:rPr lang="en-US" sz="1100" i="1" baseline="30000" dirty="0"/>
              <a:t>th</a:t>
            </a:r>
            <a:r>
              <a:rPr lang="en-US" sz="1100" i="1" dirty="0"/>
              <a:t>, </a:t>
            </a:r>
            <a:r>
              <a:rPr lang="en-US" sz="1100" i="1" dirty="0" smtClean="0"/>
              <a:t>2021 for the </a:t>
            </a:r>
            <a:r>
              <a:rPr lang="en-US" sz="1100" i="1" dirty="0" smtClean="0"/>
              <a:t>XMLs </a:t>
            </a:r>
            <a:r>
              <a:rPr lang="en-US" sz="1100" i="1" dirty="0" smtClean="0"/>
              <a:t>(previous period not shown in them).</a:t>
            </a:r>
            <a:endParaRPr lang="en-US" sz="1100" i="1" dirty="0"/>
          </a:p>
        </p:txBody>
      </p:sp>
      <p:sp>
        <p:nvSpPr>
          <p:cNvPr id="41" name="Rounded Rectangle 40"/>
          <p:cNvSpPr/>
          <p:nvPr/>
        </p:nvSpPr>
        <p:spPr>
          <a:xfrm>
            <a:off x="9669597" y="1371524"/>
            <a:ext cx="1268962" cy="150223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745880"/>
              </p:ext>
            </p:extLst>
          </p:nvPr>
        </p:nvGraphicFramePr>
        <p:xfrm>
          <a:off x="9707178" y="1637591"/>
          <a:ext cx="1193800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3800">
                  <a:extLst>
                    <a:ext uri="{9D8B030D-6E8A-4147-A177-3AD203B41FA5}">
                      <a16:colId xmlns:a16="http://schemas.microsoft.com/office/drawing/2014/main" val="123136001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DOC_TYPE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07364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ATN_NUM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65912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REL_DOC_NUMBER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61406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AMOUNT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7630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ISSUED_BY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0251259"/>
                  </a:ext>
                </a:extLst>
              </a:tr>
            </a:tbl>
          </a:graphicData>
        </a:graphic>
      </p:graphicFrame>
      <p:sp>
        <p:nvSpPr>
          <p:cNvPr id="43" name="Oval 42"/>
          <p:cNvSpPr/>
          <p:nvPr/>
        </p:nvSpPr>
        <p:spPr>
          <a:xfrm>
            <a:off x="9986254" y="2683887"/>
            <a:ext cx="141056" cy="13489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10117172" y="2613316"/>
            <a:ext cx="6222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Related</a:t>
            </a:r>
            <a:endParaRPr lang="en-US" sz="1100" dirty="0"/>
          </a:p>
        </p:txBody>
      </p:sp>
      <p:sp>
        <p:nvSpPr>
          <p:cNvPr id="45" name="TextBox 44"/>
          <p:cNvSpPr txBox="1"/>
          <p:nvPr/>
        </p:nvSpPr>
        <p:spPr>
          <a:xfrm>
            <a:off x="9799467" y="1364146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Date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2040058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2D791-9E4B-46B2-B0E1-2545F3351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Transactions: </a:t>
            </a:r>
            <a:r>
              <a:rPr lang="en-US" sz="4000" dirty="0"/>
              <a:t>GXR Canada Brokerage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57F4BE-B956-4BA2-B235-B389FCBE3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6</a:t>
            </a:fld>
            <a:endParaRPr lang="en-CA" dirty="0"/>
          </a:p>
        </p:txBody>
      </p:sp>
      <p:sp>
        <p:nvSpPr>
          <p:cNvPr id="7" name="Rounded Rectangle 6"/>
          <p:cNvSpPr/>
          <p:nvPr/>
        </p:nvSpPr>
        <p:spPr>
          <a:xfrm>
            <a:off x="1245875" y="2052308"/>
            <a:ext cx="1268962" cy="150223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6401068"/>
              </p:ext>
            </p:extLst>
          </p:nvPr>
        </p:nvGraphicFramePr>
        <p:xfrm>
          <a:off x="1313521" y="2327175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12345678910122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16000002018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$65,037.50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112358007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4302050" y="2042983"/>
            <a:ext cx="1268962" cy="150223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373729"/>
              </p:ext>
            </p:extLst>
          </p:nvPr>
        </p:nvGraphicFramePr>
        <p:xfrm>
          <a:off x="4369696" y="2317850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12345678910124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16000002080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$(3,800.00)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112358007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5789435" y="2052308"/>
            <a:ext cx="1268962" cy="150223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266495"/>
              </p:ext>
            </p:extLst>
          </p:nvPr>
        </p:nvGraphicFramePr>
        <p:xfrm>
          <a:off x="5857081" y="2327175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12345678910118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16000002090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$1,900.00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112358007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17" name="Rounded Rectangle 16"/>
          <p:cNvSpPr/>
          <p:nvPr/>
        </p:nvSpPr>
        <p:spPr>
          <a:xfrm>
            <a:off x="2745292" y="2056747"/>
            <a:ext cx="1268962" cy="150223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365493"/>
              </p:ext>
            </p:extLst>
          </p:nvPr>
        </p:nvGraphicFramePr>
        <p:xfrm>
          <a:off x="2812938" y="2331614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LP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$(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5,000.00)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112358007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208304" y="1432682"/>
            <a:ext cx="19997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Current Billing Period</a:t>
            </a:r>
            <a:endParaRPr lang="en-US" sz="1600" dirty="0"/>
          </a:p>
        </p:txBody>
      </p:sp>
      <p:sp>
        <p:nvSpPr>
          <p:cNvPr id="24" name="Rectangle 23"/>
          <p:cNvSpPr/>
          <p:nvPr/>
        </p:nvSpPr>
        <p:spPr>
          <a:xfrm>
            <a:off x="1068451" y="1314949"/>
            <a:ext cx="6216935" cy="435711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8312297" y="3878351"/>
            <a:ext cx="1268962" cy="150223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557912"/>
              </p:ext>
            </p:extLst>
          </p:nvPr>
        </p:nvGraphicFramePr>
        <p:xfrm>
          <a:off x="8379943" y="4153218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12345678910105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16000002090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$40,454.00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112358007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7931019" y="3258725"/>
            <a:ext cx="20855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Previous Billing Period</a:t>
            </a:r>
            <a:endParaRPr lang="en-US" sz="1600" dirty="0"/>
          </a:p>
        </p:txBody>
      </p:sp>
      <p:sp>
        <p:nvSpPr>
          <p:cNvPr id="31" name="Rectangle 30"/>
          <p:cNvSpPr/>
          <p:nvPr/>
        </p:nvSpPr>
        <p:spPr>
          <a:xfrm>
            <a:off x="7825313" y="3140992"/>
            <a:ext cx="2191277" cy="2514461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2723489" y="3853818"/>
            <a:ext cx="1268962" cy="15022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928516"/>
              </p:ext>
            </p:extLst>
          </p:nvPr>
        </p:nvGraphicFramePr>
        <p:xfrm>
          <a:off x="2791135" y="4128685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33971001846732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16000002055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$4,730.00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112358007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33" name="Rounded Rectangle 32"/>
          <p:cNvSpPr/>
          <p:nvPr/>
        </p:nvSpPr>
        <p:spPr>
          <a:xfrm>
            <a:off x="4234404" y="3844493"/>
            <a:ext cx="1268962" cy="15022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923247"/>
              </p:ext>
            </p:extLst>
          </p:nvPr>
        </p:nvGraphicFramePr>
        <p:xfrm>
          <a:off x="4302050" y="4119360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LP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--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$(500.00)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112358007</a:t>
                      </a:r>
                      <a:endParaRPr lang="en-US" sz="11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35" name="Oval 34"/>
          <p:cNvSpPr/>
          <p:nvPr/>
        </p:nvSpPr>
        <p:spPr>
          <a:xfrm>
            <a:off x="6357671" y="3340753"/>
            <a:ext cx="141056" cy="134898"/>
          </a:xfrm>
          <a:prstGeom prst="ellipse">
            <a:avLst/>
          </a:prstGeom>
          <a:solidFill>
            <a:srgbClr val="1B676B"/>
          </a:solidFill>
          <a:ln>
            <a:solidFill>
              <a:srgbClr val="1B6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8896128" y="5166936"/>
            <a:ext cx="141056" cy="134898"/>
          </a:xfrm>
          <a:prstGeom prst="ellipse">
            <a:avLst/>
          </a:prstGeom>
          <a:solidFill>
            <a:srgbClr val="1B67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1245875" y="3831009"/>
            <a:ext cx="1268962" cy="150223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407795"/>
              </p:ext>
            </p:extLst>
          </p:nvPr>
        </p:nvGraphicFramePr>
        <p:xfrm>
          <a:off x="1313521" y="4105876"/>
          <a:ext cx="1133670" cy="95250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133670">
                  <a:extLst>
                    <a:ext uri="{9D8B030D-6E8A-4147-A177-3AD203B41FA5}">
                      <a16:colId xmlns:a16="http://schemas.microsoft.com/office/drawing/2014/main" val="19206802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20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62760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16000002091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525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$19.76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6791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CBSA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6706040"/>
                  </a:ext>
                </a:extLst>
              </a:tr>
            </a:tbl>
          </a:graphicData>
        </a:graphic>
      </p:graphicFrame>
      <p:sp>
        <p:nvSpPr>
          <p:cNvPr id="41" name="Oval 40"/>
          <p:cNvSpPr/>
          <p:nvPr/>
        </p:nvSpPr>
        <p:spPr>
          <a:xfrm>
            <a:off x="1809828" y="5136217"/>
            <a:ext cx="141056" cy="134898"/>
          </a:xfrm>
          <a:prstGeom prst="ellipse">
            <a:avLst/>
          </a:prstGeom>
          <a:solidFill>
            <a:srgbClr val="1B67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4018887" y="6316499"/>
            <a:ext cx="668644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i="1" dirty="0" smtClean="0"/>
              <a:t>Note: The current billing period is March </a:t>
            </a:r>
            <a:r>
              <a:rPr lang="en-US" sz="1100" i="1" dirty="0"/>
              <a:t>18</a:t>
            </a:r>
            <a:r>
              <a:rPr lang="en-US" sz="1100" i="1" baseline="30000" dirty="0"/>
              <a:t>th</a:t>
            </a:r>
            <a:r>
              <a:rPr lang="en-US" sz="1100" i="1" dirty="0"/>
              <a:t> to April 17</a:t>
            </a:r>
            <a:r>
              <a:rPr lang="en-US" sz="1100" i="1" baseline="30000" dirty="0"/>
              <a:t>th</a:t>
            </a:r>
            <a:r>
              <a:rPr lang="en-US" sz="1100" i="1" dirty="0"/>
              <a:t>, </a:t>
            </a:r>
            <a:r>
              <a:rPr lang="en-US" sz="1100" i="1" dirty="0" smtClean="0"/>
              <a:t>2021 for the </a:t>
            </a:r>
            <a:r>
              <a:rPr lang="en-US" sz="1100" i="1" dirty="0" smtClean="0"/>
              <a:t>XMLs </a:t>
            </a:r>
            <a:r>
              <a:rPr lang="en-US" sz="1100" i="1" dirty="0" smtClean="0"/>
              <a:t>(previous period not shown in them).</a:t>
            </a:r>
            <a:endParaRPr lang="en-US" sz="1100" i="1" dirty="0"/>
          </a:p>
        </p:txBody>
      </p:sp>
      <p:sp>
        <p:nvSpPr>
          <p:cNvPr id="43" name="Rounded Rectangle 42"/>
          <p:cNvSpPr/>
          <p:nvPr/>
        </p:nvSpPr>
        <p:spPr>
          <a:xfrm>
            <a:off x="8236837" y="1437635"/>
            <a:ext cx="1268962" cy="150223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400891"/>
              </p:ext>
            </p:extLst>
          </p:nvPr>
        </p:nvGraphicFramePr>
        <p:xfrm>
          <a:off x="8274418" y="1703702"/>
          <a:ext cx="1193800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3800">
                  <a:extLst>
                    <a:ext uri="{9D8B030D-6E8A-4147-A177-3AD203B41FA5}">
                      <a16:colId xmlns:a16="http://schemas.microsoft.com/office/drawing/2014/main" val="123136001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DOC_TYPE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07364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ATN_NUM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65912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REL_DOC_NUMBER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61406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AMOUNT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7630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ISSUED_BY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0251259"/>
                  </a:ext>
                </a:extLst>
              </a:tr>
            </a:tbl>
          </a:graphicData>
        </a:graphic>
      </p:graphicFrame>
      <p:sp>
        <p:nvSpPr>
          <p:cNvPr id="45" name="Oval 44"/>
          <p:cNvSpPr/>
          <p:nvPr/>
        </p:nvSpPr>
        <p:spPr>
          <a:xfrm>
            <a:off x="8553494" y="2749998"/>
            <a:ext cx="141056" cy="13489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8684412" y="2679427"/>
            <a:ext cx="6222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Related</a:t>
            </a:r>
            <a:endParaRPr lang="en-US" sz="1100" dirty="0"/>
          </a:p>
        </p:txBody>
      </p:sp>
      <p:sp>
        <p:nvSpPr>
          <p:cNvPr id="47" name="TextBox 46"/>
          <p:cNvSpPr txBox="1"/>
          <p:nvPr/>
        </p:nvSpPr>
        <p:spPr>
          <a:xfrm>
            <a:off x="8366707" y="1430257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Date</a:t>
            </a:r>
            <a:endParaRPr lang="en-US" sz="1100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1355280" y="2049147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Apr 16</a:t>
            </a:r>
            <a:endParaRPr lang="en-US" sz="1100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2874805" y="2063376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Apr 16</a:t>
            </a:r>
            <a:endParaRPr lang="en-US" sz="1100" i="1" dirty="0"/>
          </a:p>
        </p:txBody>
      </p:sp>
      <p:sp>
        <p:nvSpPr>
          <p:cNvPr id="50" name="TextBox 49"/>
          <p:cNvSpPr txBox="1"/>
          <p:nvPr/>
        </p:nvSpPr>
        <p:spPr>
          <a:xfrm>
            <a:off x="4493431" y="2054045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Apr 16</a:t>
            </a:r>
            <a:endParaRPr lang="en-US" sz="1100" i="1" dirty="0"/>
          </a:p>
        </p:txBody>
      </p:sp>
      <p:sp>
        <p:nvSpPr>
          <p:cNvPr id="51" name="TextBox 50"/>
          <p:cNvSpPr txBox="1"/>
          <p:nvPr/>
        </p:nvSpPr>
        <p:spPr>
          <a:xfrm>
            <a:off x="5947079" y="2054045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Apr 16</a:t>
            </a:r>
            <a:endParaRPr lang="en-US" sz="1100" i="1" dirty="0"/>
          </a:p>
        </p:txBody>
      </p:sp>
      <p:sp>
        <p:nvSpPr>
          <p:cNvPr id="52" name="TextBox 51"/>
          <p:cNvSpPr txBox="1"/>
          <p:nvPr/>
        </p:nvSpPr>
        <p:spPr>
          <a:xfrm>
            <a:off x="1349229" y="3853988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Apr 16</a:t>
            </a:r>
            <a:endParaRPr lang="en-US" sz="1100" i="1" dirty="0"/>
          </a:p>
        </p:txBody>
      </p:sp>
      <p:sp>
        <p:nvSpPr>
          <p:cNvPr id="53" name="TextBox 52"/>
          <p:cNvSpPr txBox="1"/>
          <p:nvPr/>
        </p:nvSpPr>
        <p:spPr>
          <a:xfrm>
            <a:off x="2856784" y="3853988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Apr 16</a:t>
            </a:r>
            <a:endParaRPr lang="en-US" sz="1100" i="1" dirty="0"/>
          </a:p>
        </p:txBody>
      </p:sp>
      <p:sp>
        <p:nvSpPr>
          <p:cNvPr id="54" name="TextBox 53"/>
          <p:cNvSpPr txBox="1"/>
          <p:nvPr/>
        </p:nvSpPr>
        <p:spPr>
          <a:xfrm>
            <a:off x="4362939" y="3863900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Apr 16</a:t>
            </a:r>
            <a:endParaRPr lang="en-US" sz="1100" i="1" dirty="0"/>
          </a:p>
        </p:txBody>
      </p:sp>
      <p:sp>
        <p:nvSpPr>
          <p:cNvPr id="55" name="TextBox 54"/>
          <p:cNvSpPr txBox="1"/>
          <p:nvPr/>
        </p:nvSpPr>
        <p:spPr>
          <a:xfrm>
            <a:off x="8441810" y="3891608"/>
            <a:ext cx="10099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Mar 5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3877293553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Page Car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i="1" dirty="0" smtClean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AR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Title Page Car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i="1" dirty="0" smtClean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3_CAR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62704FDC90DB43A80BE2E22DC52DB8" ma:contentTypeVersion="5" ma:contentTypeDescription="Create a new document." ma:contentTypeScope="" ma:versionID="fd88da312bbd43c98eb79af6f8701c8c">
  <xsd:schema xmlns:xsd="http://www.w3.org/2001/XMLSchema" xmlns:xs="http://www.w3.org/2001/XMLSchema" xmlns:p="http://schemas.microsoft.com/office/2006/metadata/properties" xmlns:ns2="1619bdb1-5fcf-4f45-af14-b68c283be156" targetNamespace="http://schemas.microsoft.com/office/2006/metadata/properties" ma:root="true" ma:fieldsID="6d86a725375846d0316f6ee3bb19d00f" ns2:_="">
    <xsd:import namespace="1619bdb1-5fcf-4f45-af14-b68c283be1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19bdb1-5fcf-4f45-af14-b68c283be1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376DF6A-073F-4D97-8ABD-EC0B91E4C63B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1619bdb1-5fcf-4f45-af14-b68c283be156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F74BAE4-5AC3-4008-BCAB-7943731781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8CD7EE-9611-4A13-84D8-81F27454DCF6}">
  <ds:schemaRefs>
    <ds:schemaRef ds:uri="1619bdb1-5fcf-4f45-af14-b68c283be15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2617</TotalTime>
  <Words>377</Words>
  <Application>Microsoft Office PowerPoint</Application>
  <PresentationFormat>Widescreen</PresentationFormat>
  <Paragraphs>179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Calibri</vt:lpstr>
      <vt:lpstr>Calibri Light</vt:lpstr>
      <vt:lpstr>Wingdings 2</vt:lpstr>
      <vt:lpstr>Title Page Carm</vt:lpstr>
      <vt:lpstr>Office Theme</vt:lpstr>
      <vt:lpstr>1_CARM</vt:lpstr>
      <vt:lpstr>1_Title Page Carm</vt:lpstr>
      <vt:lpstr>Office Theme</vt:lpstr>
      <vt:lpstr>3_CARM</vt:lpstr>
      <vt:lpstr>Financial Statements Sample XMLs Guide</vt:lpstr>
      <vt:lpstr>Overview</vt:lpstr>
      <vt:lpstr>Business Relationship Hierarchy</vt:lpstr>
      <vt:lpstr>Transactions: Sodico International Importer</vt:lpstr>
      <vt:lpstr>Transactions: Maravatio Imports</vt:lpstr>
      <vt:lpstr>Transactions: GXR Canada Brokerage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CARM Status Report</dc:title>
  <dc:creator>TEIXEIRA RIBEIRO, Aline</dc:creator>
  <cp:lastModifiedBy>Khan, Afrin</cp:lastModifiedBy>
  <cp:revision>294</cp:revision>
  <cp:lastPrinted>2019-08-08T16:00:37Z</cp:lastPrinted>
  <dcterms:modified xsi:type="dcterms:W3CDTF">2021-04-28T14:16:24Z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0x0101006062704FDC90DB43A80BE2E22DC52DB8</vt:lpwstr>
  </property>
  <property fmtid="{D5CDD505-2E9C-101B-9397-08002B2CF9AE}" pid="3" name="Language">
    <vt:lpwstr>EnglishUS</vt:lpwstr>
  </property>
</Properties>
</file>