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877" r:id="rId2"/>
  </p:sldMasterIdLst>
  <p:notesMasterIdLst>
    <p:notesMasterId r:id="rId11"/>
  </p:notesMasterIdLst>
  <p:handoutMasterIdLst>
    <p:handoutMasterId r:id="rId12"/>
  </p:handoutMasterIdLst>
  <p:sldIdLst>
    <p:sldId id="256" r:id="rId3"/>
    <p:sldId id="280" r:id="rId4"/>
    <p:sldId id="271" r:id="rId5"/>
    <p:sldId id="287" r:id="rId6"/>
    <p:sldId id="281" r:id="rId7"/>
    <p:sldId id="293" r:id="rId8"/>
    <p:sldId id="270" r:id="rId9"/>
    <p:sldId id="288" r:id="rId10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66"/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116" autoAdjust="0"/>
  </p:normalViewPr>
  <p:slideViewPr>
    <p:cSldViewPr>
      <p:cViewPr>
        <p:scale>
          <a:sx n="110" d="100"/>
          <a:sy n="110" d="100"/>
        </p:scale>
        <p:origin x="-78" y="16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0633" tIns="45316" rIns="90633" bIns="45316" rtlCol="0"/>
          <a:lstStyle>
            <a:lvl1pPr algn="l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0633" tIns="45316" rIns="90633" bIns="45316" rtlCol="0"/>
          <a:lstStyle>
            <a:lvl1pPr algn="r">
              <a:defRPr sz="1200"/>
            </a:lvl1pPr>
          </a:lstStyle>
          <a:p>
            <a:pPr>
              <a:defRPr/>
            </a:pPr>
            <a:fld id="{7E23A9B9-946A-4F77-A01B-B73A64BBDDC4}" type="datetimeFigureOut">
              <a:rPr lang="en-CA"/>
              <a:pPr>
                <a:defRPr/>
              </a:pPr>
              <a:t>28/10/2013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0633" tIns="45316" rIns="90633" bIns="45316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0633" tIns="45316" rIns="90633" bIns="45316" rtlCol="0" anchor="b"/>
          <a:lstStyle>
            <a:lvl1pPr algn="r">
              <a:defRPr sz="1200"/>
            </a:lvl1pPr>
          </a:lstStyle>
          <a:p>
            <a:pPr>
              <a:defRPr/>
            </a:pPr>
            <a:fld id="{A7DDFFF0-AE26-4153-8B66-7551A01FC33F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20381750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93" tIns="45798" rIns="91593" bIns="4579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93" tIns="45798" rIns="91593" bIns="4579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7404"/>
            <a:ext cx="5608320" cy="4181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93" tIns="45798" rIns="91593" bIns="4579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93" tIns="45798" rIns="91593" bIns="4579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93" tIns="45798" rIns="91593" bIns="4579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263363D-A37F-492A-ABA5-25C59B468B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338422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CA" dirty="0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8EDA69A-BBA5-4007-AB63-E01B10D48D5A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CA" dirty="0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908678"/>
            <a:fld id="{D7235BCB-6724-4AF5-9340-6224FC2393D3}" type="slidenum">
              <a:rPr lang="en-US" smtClean="0"/>
              <a:pPr defTabSz="908678"/>
              <a:t>3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263363D-A37F-492A-ABA5-25C59B468B7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394031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263363D-A37F-492A-ABA5-25C59B468B7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PP Screen Cover Page-e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5100" y="12700"/>
            <a:ext cx="8799513" cy="680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13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4678363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860800"/>
            <a:ext cx="4608512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E07CAC-1584-455C-ACC4-E40CFD575EB7}" type="datetime1">
              <a:rPr lang="en-US"/>
              <a:pPr>
                <a:defRPr/>
              </a:pPr>
              <a:t>10/28/2013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FBB2C-353F-40A5-8B86-D0263B9BBA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24637A-BF58-4024-ABCE-45CC2583345F}" type="datetime1">
              <a:rPr lang="en-US"/>
              <a:pPr>
                <a:defRPr/>
              </a:pPr>
              <a:t>10/28/2013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4B176F-409D-44EF-B645-53CABBF729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836613"/>
            <a:ext cx="2057400" cy="52895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36613"/>
            <a:ext cx="6019800" cy="52895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173E7-AE21-4F57-B308-3D9C4EB8D0F2}" type="datetime1">
              <a:rPr lang="en-US"/>
              <a:pPr>
                <a:defRPr/>
              </a:pPr>
              <a:t>10/28/2013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E3606-E8EA-44FF-B78D-E26914E3FA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6613"/>
            <a:ext cx="8229600" cy="581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25701A-5D5A-4F2D-8083-9ABADFB3838D}" type="datetime1">
              <a:rPr lang="en-US"/>
              <a:pPr>
                <a:defRPr/>
              </a:pPr>
              <a:t>10/28/2013</a:t>
            </a:fld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037331-E313-4C3B-8E52-77E6BB1667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6613"/>
            <a:ext cx="8229600" cy="581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CD2A75-299B-403E-9761-AA363F5280A2}" type="datetime1">
              <a:rPr lang="en-US"/>
              <a:pPr>
                <a:defRPr/>
              </a:pPr>
              <a:t>10/28/2013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1BFB0-99BF-4568-B5CA-7CD8563742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47A600-47F3-476C-AE3E-5C51F7500A7E}" type="datetimeFigureOut">
              <a:rPr lang="en-C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28/10/2013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382C8-E59E-440E-AF48-2551E062D759}" type="slidenum">
              <a:rPr lang="en-C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87308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93DBF5-A270-4AF0-8A82-25A801B81920}" type="datetimeFigureOut">
              <a:rPr lang="en-C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28/10/2013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6F8C5A-0ECF-4496-ABAF-042DB59292A5}" type="slidenum">
              <a:rPr lang="en-C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3137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F217D5-02D4-4FF3-AE9E-8F77A06792BE}" type="datetimeFigureOut">
              <a:rPr lang="en-C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28/10/2013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C811E4-E639-468C-B678-96611F4AF6D2}" type="slidenum">
              <a:rPr lang="en-C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132312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92305B-6596-48B2-A0CB-30B040D9E014}" type="datetimeFigureOut">
              <a:rPr lang="en-C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28/10/2013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A0810C-D89D-4C1C-A713-74527B21C5DB}" type="slidenum">
              <a:rPr lang="en-C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27292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F0E411-D920-484D-9527-48BD69043DDD}" type="datetimeFigureOut">
              <a:rPr lang="en-C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28/10/2013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B97E48-7209-4FC9-811F-334AB143C91A}" type="slidenum">
              <a:rPr lang="en-C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16240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5A637E-0DBC-44E9-87D0-2AD98B72FD56}" type="datetimeFigureOut">
              <a:rPr lang="en-C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28/10/2013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818B7F-9044-4EFA-8C71-3DA4C97FF474}" type="slidenum">
              <a:rPr lang="en-C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03999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F990BB-FA9F-4C00-9697-374DA1305CA6}" type="datetime1">
              <a:rPr lang="en-US"/>
              <a:pPr>
                <a:defRPr/>
              </a:pPr>
              <a:t>10/28/2013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D193C7-1C6A-439A-8DC7-E3C1EDB703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B50EE-4724-47F3-84C4-A4571040CFD2}" type="datetimeFigureOut">
              <a:rPr lang="en-C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28/10/2013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90C551-AE4D-490E-AAC3-20BD529231AB}" type="slidenum">
              <a:rPr lang="en-C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53980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1762C5-FDBE-41EC-8694-76BADA697513}" type="datetimeFigureOut">
              <a:rPr lang="en-C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28/10/2013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00E0B-2479-4568-A3E4-103CB06DCB2E}" type="slidenum">
              <a:rPr lang="en-C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73024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84F50E-01AE-4EB3-B1BB-AC5D3ABE7489}" type="datetimeFigureOut">
              <a:rPr lang="en-C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28/10/2013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17F6A5-C04B-4598-A46C-F2B3D26AE00A}" type="slidenum">
              <a:rPr lang="en-C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611978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36365-9C71-4A5D-94CB-A0C2EA1ED9EE}" type="datetimeFigureOut">
              <a:rPr lang="en-C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28/10/2013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AABAED-A94E-4DCE-9274-BF012195D0F4}" type="slidenum">
              <a:rPr lang="en-C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060430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AF9B6-87C9-47FD-A1EA-92096FCE38F6}" type="datetimeFigureOut">
              <a:rPr lang="en-C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28/10/2013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62A452-9832-44BE-9B69-0D5BB347AB1C}" type="slidenum">
              <a:rPr lang="en-CA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25715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076F9D-67C6-4E9F-9C96-8290D67897D7}" type="datetime1">
              <a:rPr lang="en-US"/>
              <a:pPr>
                <a:defRPr/>
              </a:pPr>
              <a:t>10/28/2013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408B17-34A0-43A8-8ECA-6280F7408A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EBFCFC-1474-4718-9BDA-F5B89A9A79A9}" type="datetime1">
              <a:rPr lang="en-US"/>
              <a:pPr>
                <a:defRPr/>
              </a:pPr>
              <a:t>10/28/2013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D22AD7-6354-4920-8472-AE0311541D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6A9106-74DD-4CBE-A250-BC7E7203C456}" type="datetime1">
              <a:rPr lang="en-US"/>
              <a:pPr>
                <a:defRPr/>
              </a:pPr>
              <a:t>10/28/2013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B37B00-908D-4DAE-A314-A2653B50EE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83A5E2-8990-4CE1-B3BC-274D85BD7FC7}" type="datetime1">
              <a:rPr lang="en-US"/>
              <a:pPr>
                <a:defRPr/>
              </a:pPr>
              <a:t>10/28/2013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BB8CA5-5CB4-4D98-BECD-02140B8DCB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87B884-1F9D-419C-B6CB-3985784E7933}" type="datetime1">
              <a:rPr lang="en-US"/>
              <a:pPr>
                <a:defRPr/>
              </a:pPr>
              <a:t>10/28/2013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DB1369-3725-4F59-AE91-71FED208F0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DA6B4D-64EB-4138-A327-07E5D0AB526B}" type="datetime1">
              <a:rPr lang="en-US"/>
              <a:pPr>
                <a:defRPr/>
              </a:pPr>
              <a:t>10/28/2013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B9C38-D4FA-4F1A-A65B-BFB1A9C20D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458CCC-FF3A-4D14-A079-6C10E4D6D06C}" type="datetime1">
              <a:rPr lang="en-US"/>
              <a:pPr>
                <a:defRPr/>
              </a:pPr>
              <a:t>10/28/2013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E5ED65-5234-40D0-8710-06CB9DEA92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836613"/>
            <a:ext cx="8229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1658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fld id="{13699273-F457-41BF-8A71-A24765DA96B8}" type="datetime1">
              <a:rPr lang="en-US"/>
              <a:pPr>
                <a:defRPr/>
              </a:pPr>
              <a:t>10/28/2013</a:t>
            </a:fld>
            <a:endParaRPr lang="en-US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16585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1658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4C33BF2C-F1F4-4774-B680-5AF944B6D2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6" r:id="rId1"/>
    <p:sldLayoutId id="2147483864" r:id="rId2"/>
    <p:sldLayoutId id="2147483865" r:id="rId3"/>
    <p:sldLayoutId id="2147483866" r:id="rId4"/>
    <p:sldLayoutId id="2147483867" r:id="rId5"/>
    <p:sldLayoutId id="2147483868" r:id="rId6"/>
    <p:sldLayoutId id="2147483869" r:id="rId7"/>
    <p:sldLayoutId id="2147483870" r:id="rId8"/>
    <p:sldLayoutId id="2147483871" r:id="rId9"/>
    <p:sldLayoutId id="2147483872" r:id="rId10"/>
    <p:sldLayoutId id="2147483873" r:id="rId11"/>
    <p:sldLayoutId id="2147483874" r:id="rId12"/>
    <p:sldLayoutId id="2147483875" r:id="rId13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rgbClr val="0000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00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rgbClr val="0000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CA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eaLnBrk="1" hangingPunct="1">
              <a:defRPr/>
            </a:pPr>
            <a:fld id="{70B910FE-9B47-4FBE-B58A-3ACB4A3C17C8}" type="datetimeFigureOut">
              <a:rPr lang="en-CA">
                <a:solidFill>
                  <a:prstClr val="black">
                    <a:tint val="75000"/>
                  </a:prstClr>
                </a:solidFill>
              </a:rPr>
              <a:pPr eaLnBrk="1" hangingPunct="1">
                <a:defRPr/>
              </a:pPr>
              <a:t>28/10/2013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eaLnBrk="1" hangingPunct="1">
              <a:defRPr/>
            </a:pPr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eaLnBrk="1" hangingPunct="1">
              <a:defRPr/>
            </a:pPr>
            <a:fld id="{DA2661BE-9BF5-48D1-A9CE-C56087E32143}" type="slidenum">
              <a:rPr lang="en-CA">
                <a:solidFill>
                  <a:prstClr val="black">
                    <a:tint val="75000"/>
                  </a:prstClr>
                </a:solidFill>
              </a:rPr>
              <a:pPr eaLnBrk="1" hangingPunct="1">
                <a:defRPr/>
              </a:pPr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001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3879" r:id="rId2"/>
    <p:sldLayoutId id="2147483880" r:id="rId3"/>
    <p:sldLayoutId id="2147483881" r:id="rId4"/>
    <p:sldLayoutId id="2147483882" r:id="rId5"/>
    <p:sldLayoutId id="2147483883" r:id="rId6"/>
    <p:sldLayoutId id="2147483884" r:id="rId7"/>
    <p:sldLayoutId id="2147483885" r:id="rId8"/>
    <p:sldLayoutId id="2147483886" r:id="rId9"/>
    <p:sldLayoutId id="2147483887" r:id="rId10"/>
    <p:sldLayoutId id="214748388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4678363" cy="3819525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n-CA" dirty="0" smtClean="0"/>
              <a:t>Customs Self Assessment</a:t>
            </a:r>
            <a:br>
              <a:rPr lang="en-CA" dirty="0" smtClean="0"/>
            </a:br>
            <a:r>
              <a:rPr lang="en-CA" dirty="0" smtClean="0"/>
              <a:t>Offshore Policy Proposal</a:t>
            </a:r>
            <a:br>
              <a:rPr lang="en-CA" dirty="0" smtClean="0"/>
            </a:br>
            <a:r>
              <a:rPr lang="en-CA" dirty="0"/>
              <a:t/>
            </a:r>
            <a:br>
              <a:rPr lang="en-CA" dirty="0"/>
            </a:b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/>
            </a:r>
            <a:br>
              <a:rPr lang="en-CA" dirty="0" smtClean="0"/>
            </a:br>
            <a:r>
              <a:rPr lang="en-CA" sz="1800" dirty="0" smtClean="0"/>
              <a:t/>
            </a:r>
            <a:br>
              <a:rPr lang="en-CA" sz="1800" dirty="0" smtClean="0"/>
            </a:br>
            <a:r>
              <a:rPr lang="en-CA" sz="1800" dirty="0" smtClean="0"/>
              <a:t/>
            </a:r>
            <a:br>
              <a:rPr lang="en-CA" sz="1800" dirty="0" smtClean="0"/>
            </a:br>
            <a:endParaRPr lang="en-US" sz="2000" b="0" dirty="0" smtClean="0"/>
          </a:p>
        </p:txBody>
      </p:sp>
      <p:sp>
        <p:nvSpPr>
          <p:cNvPr id="307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D5BFF4A-8710-4DF7-9DAA-C9E54083CF3A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3568" y="4149725"/>
            <a:ext cx="4609157" cy="1655763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endParaRPr lang="en-CA" sz="2000" b="1" dirty="0" smtClean="0"/>
          </a:p>
          <a:p>
            <a:pPr algn="l" eaLnBrk="1" hangingPunct="1">
              <a:lnSpc>
                <a:spcPct val="80000"/>
              </a:lnSpc>
            </a:pPr>
            <a:endParaRPr lang="en-CA" sz="2000" b="1" dirty="0" smtClean="0"/>
          </a:p>
          <a:p>
            <a:pPr algn="l" eaLnBrk="1" hangingPunct="1">
              <a:lnSpc>
                <a:spcPct val="80000"/>
              </a:lnSpc>
            </a:pPr>
            <a:r>
              <a:rPr lang="en-CA" sz="2000" b="1" dirty="0" smtClean="0"/>
              <a:t>CSA Importer Members Forum</a:t>
            </a:r>
          </a:p>
          <a:p>
            <a:pPr algn="l" eaLnBrk="1" hangingPunct="1">
              <a:lnSpc>
                <a:spcPct val="80000"/>
              </a:lnSpc>
            </a:pPr>
            <a:endParaRPr lang="en-CA" sz="1600" dirty="0" smtClean="0"/>
          </a:p>
          <a:p>
            <a:pPr algn="l" eaLnBrk="1" hangingPunct="1">
              <a:lnSpc>
                <a:spcPct val="80000"/>
              </a:lnSpc>
            </a:pPr>
            <a:endParaRPr lang="en-CA" sz="1600" dirty="0" smtClean="0"/>
          </a:p>
          <a:p>
            <a:pPr algn="l" eaLnBrk="1" hangingPunct="1">
              <a:lnSpc>
                <a:spcPct val="80000"/>
              </a:lnSpc>
            </a:pPr>
            <a:r>
              <a:rPr lang="en-CA" sz="1600" dirty="0" smtClean="0"/>
              <a:t>June 2013</a:t>
            </a:r>
          </a:p>
          <a:p>
            <a:pPr algn="l" eaLnBrk="1" hangingPunct="1">
              <a:lnSpc>
                <a:spcPct val="80000"/>
              </a:lnSpc>
            </a:pPr>
            <a:endParaRPr lang="en-CA" sz="1600" dirty="0" smtClean="0"/>
          </a:p>
          <a:p>
            <a:pPr algn="l" eaLnBrk="1" hangingPunct="1">
              <a:lnSpc>
                <a:spcPct val="80000"/>
              </a:lnSpc>
            </a:pPr>
            <a:endParaRPr lang="en-CA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CA" dirty="0" smtClean="0"/>
              <a:t>As requested by CSA </a:t>
            </a:r>
            <a:r>
              <a:rPr lang="en-CA" smtClean="0"/>
              <a:t>Importers the CBSA </a:t>
            </a:r>
            <a:r>
              <a:rPr lang="en-CA" dirty="0" smtClean="0"/>
              <a:t>has been working on the expansion of </a:t>
            </a:r>
            <a:r>
              <a:rPr lang="en-CA" dirty="0"/>
              <a:t>the CSA program to allow </a:t>
            </a:r>
            <a:r>
              <a:rPr lang="en-CA" dirty="0" smtClean="0"/>
              <a:t>expedited processing for </a:t>
            </a:r>
            <a:r>
              <a:rPr lang="en-CA" dirty="0"/>
              <a:t>goods from offshore </a:t>
            </a:r>
            <a:r>
              <a:rPr lang="en-CA" dirty="0" smtClean="0"/>
              <a:t>countries. </a:t>
            </a:r>
          </a:p>
          <a:p>
            <a:pPr eaLnBrk="1" hangingPunct="1">
              <a:defRPr/>
            </a:pPr>
            <a:endParaRPr lang="en-CA" sz="1600" dirty="0"/>
          </a:p>
          <a:p>
            <a:pPr eaLnBrk="1" hangingPunct="1">
              <a:defRPr/>
            </a:pPr>
            <a:r>
              <a:rPr lang="en-CA" dirty="0" smtClean="0"/>
              <a:t>The offshore </a:t>
            </a:r>
            <a:r>
              <a:rPr lang="en-CA" dirty="0"/>
              <a:t>process </a:t>
            </a:r>
            <a:r>
              <a:rPr lang="en-CA" dirty="0" smtClean="0"/>
              <a:t>must ensure </a:t>
            </a:r>
            <a:r>
              <a:rPr lang="en-CA" dirty="0"/>
              <a:t>a balance between the </a:t>
            </a:r>
            <a:r>
              <a:rPr lang="en-CA" dirty="0" smtClean="0"/>
              <a:t>needs of CSA members and the mandate of CBSA. </a:t>
            </a:r>
            <a:endParaRPr lang="en-CA" dirty="0"/>
          </a:p>
          <a:p>
            <a:pPr>
              <a:defRPr/>
            </a:pPr>
            <a:endParaRPr lang="en-CA" dirty="0" smtClean="0"/>
          </a:p>
          <a:p>
            <a:pPr marL="0" indent="0">
              <a:buFontTx/>
              <a:buNone/>
              <a:defRPr/>
            </a:pPr>
            <a:endParaRPr lang="en-CA" dirty="0" smtClean="0"/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781913E-70A5-41A5-97FB-E1B03A08F0C9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Background – Expanding to Offshore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CA" sz="2000" dirty="0" smtClean="0"/>
              <a:t>A CSA offshore proposal was prepared in 2009, following extensive research, consultation and the development of a detailed risk-mitigation strategy.</a:t>
            </a:r>
          </a:p>
          <a:p>
            <a:pPr>
              <a:defRPr/>
            </a:pPr>
            <a:endParaRPr lang="en-CA" sz="1000" dirty="0" smtClean="0"/>
          </a:p>
          <a:p>
            <a:pPr>
              <a:defRPr/>
            </a:pPr>
            <a:r>
              <a:rPr lang="en-CA" sz="2000" dirty="0" smtClean="0"/>
              <a:t>The proposal included obtaining complete Advanced Commercial Information (ACI) including cargo, crew and conveyance data for each shipment and an importer exemption from Advanced Trade Data (ATD).</a:t>
            </a:r>
          </a:p>
          <a:p>
            <a:pPr>
              <a:defRPr/>
            </a:pPr>
            <a:endParaRPr lang="en-CA" sz="1000" dirty="0" smtClean="0"/>
          </a:p>
          <a:p>
            <a:pPr>
              <a:defRPr/>
            </a:pPr>
            <a:r>
              <a:rPr lang="en-CA" sz="2000" dirty="0" smtClean="0"/>
              <a:t>CSA importers would provide all ATD elements in advance in the form of a profile, much like the current Trade Chain Partner (TCP) information is provided today. </a:t>
            </a:r>
          </a:p>
          <a:p>
            <a:pPr>
              <a:defRPr/>
            </a:pPr>
            <a:endParaRPr lang="en-CA" sz="1000" dirty="0" smtClean="0"/>
          </a:p>
          <a:p>
            <a:pPr>
              <a:defRPr/>
            </a:pPr>
            <a:r>
              <a:rPr lang="en-CA" sz="2000" dirty="0" smtClean="0"/>
              <a:t>This proposal represented a significant investment on the part of the CBSA and the process was considered cumbersome by importers. </a:t>
            </a:r>
          </a:p>
          <a:p>
            <a:pPr>
              <a:defRPr/>
            </a:pPr>
            <a:endParaRPr lang="en-CA" sz="1000" dirty="0" smtClean="0"/>
          </a:p>
          <a:p>
            <a:pPr marL="457200" lvl="1" indent="0">
              <a:buFontTx/>
              <a:buNone/>
              <a:defRPr/>
            </a:pPr>
            <a:endParaRPr lang="en-CA" sz="1400" dirty="0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FF086CC-D241-4376-9D4A-3F3425BA7BFE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CSA Offshore 2013 Proposal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CA" sz="2000" dirty="0" smtClean="0">
                <a:solidFill>
                  <a:srgbClr val="002060"/>
                </a:solidFill>
              </a:rPr>
              <a:t>The proposal was revisited in 2012-2013 in order to leverage new processes and technologies and align with the future direction of the CBSA: </a:t>
            </a:r>
          </a:p>
          <a:p>
            <a:pPr eaLnBrk="1" hangingPunct="1">
              <a:defRPr/>
            </a:pPr>
            <a:endParaRPr lang="en-CA" sz="1000" dirty="0">
              <a:solidFill>
                <a:srgbClr val="002060"/>
              </a:solidFill>
            </a:endParaRPr>
          </a:p>
          <a:p>
            <a:pPr lvl="1" eaLnBrk="1" hangingPunct="1">
              <a:defRPr/>
            </a:pPr>
            <a:r>
              <a:rPr lang="en-CA" dirty="0" smtClean="0">
                <a:solidFill>
                  <a:srgbClr val="002060"/>
                </a:solidFill>
              </a:rPr>
              <a:t>Full </a:t>
            </a:r>
            <a:r>
              <a:rPr lang="en-CA" dirty="0">
                <a:solidFill>
                  <a:srgbClr val="002060"/>
                </a:solidFill>
              </a:rPr>
              <a:t>ATD will be provided for all offshore </a:t>
            </a:r>
            <a:r>
              <a:rPr lang="en-CA" dirty="0" smtClean="0">
                <a:solidFill>
                  <a:srgbClr val="002060"/>
                </a:solidFill>
              </a:rPr>
              <a:t>shipments with one exception for low risk goods – a text description can be provided in lieu of the </a:t>
            </a:r>
            <a:r>
              <a:rPr lang="en-CA" dirty="0"/>
              <a:t>HS tariff </a:t>
            </a:r>
            <a:r>
              <a:rPr lang="en-CA" dirty="0" smtClean="0"/>
              <a:t>classification.</a:t>
            </a:r>
          </a:p>
          <a:p>
            <a:pPr lvl="1" eaLnBrk="1" hangingPunct="1">
              <a:defRPr/>
            </a:pPr>
            <a:endParaRPr lang="en-CA" sz="1000" dirty="0">
              <a:solidFill>
                <a:srgbClr val="002060"/>
              </a:solidFill>
            </a:endParaRPr>
          </a:p>
          <a:p>
            <a:pPr lvl="1" eaLnBrk="1" hangingPunct="1">
              <a:defRPr/>
            </a:pPr>
            <a:r>
              <a:rPr lang="en-US" dirty="0" smtClean="0"/>
              <a:t>Importers </a:t>
            </a:r>
            <a:r>
              <a:rPr lang="en-US" dirty="0"/>
              <a:t>will have flexibility to use third parties to provide ATD</a:t>
            </a:r>
            <a:r>
              <a:rPr lang="en-US" dirty="0" smtClean="0"/>
              <a:t>.</a:t>
            </a:r>
          </a:p>
          <a:p>
            <a:pPr lvl="1" eaLnBrk="1" hangingPunct="1">
              <a:defRPr/>
            </a:pPr>
            <a:endParaRPr lang="en-US" sz="1000" dirty="0"/>
          </a:p>
          <a:p>
            <a:pPr lvl="1" eaLnBrk="1" hangingPunct="1">
              <a:defRPr/>
            </a:pPr>
            <a:r>
              <a:rPr lang="en-CA" dirty="0" smtClean="0"/>
              <a:t>The </a:t>
            </a:r>
            <a:r>
              <a:rPr lang="en-CA" dirty="0"/>
              <a:t>HS tariff classification will still be required for clearance of goods with Other Government Department (OGD) requirements</a:t>
            </a:r>
            <a:r>
              <a:rPr lang="en-CA" dirty="0" smtClean="0"/>
              <a:t>.</a:t>
            </a:r>
          </a:p>
          <a:p>
            <a:pPr lvl="1" eaLnBrk="1" hangingPunct="1">
              <a:defRPr/>
            </a:pPr>
            <a:endParaRPr lang="en-CA" sz="1000" dirty="0"/>
          </a:p>
          <a:p>
            <a:pPr lvl="1" eaLnBrk="1" hangingPunct="1"/>
            <a:r>
              <a:rPr lang="en-US" dirty="0" smtClean="0"/>
              <a:t>Importers </a:t>
            </a:r>
            <a:r>
              <a:rPr lang="en-US" dirty="0"/>
              <a:t>will not be required to provide </a:t>
            </a:r>
            <a:r>
              <a:rPr lang="en-US" dirty="0" smtClean="0"/>
              <a:t>a release </a:t>
            </a:r>
            <a:r>
              <a:rPr lang="en-US" dirty="0"/>
              <a:t>package </a:t>
            </a:r>
            <a:r>
              <a:rPr lang="en-US" dirty="0" smtClean="0"/>
              <a:t>which is consistent </a:t>
            </a:r>
            <a:r>
              <a:rPr lang="en-US" dirty="0"/>
              <a:t>with current CSA clearance </a:t>
            </a:r>
            <a:r>
              <a:rPr lang="en-US" dirty="0" smtClean="0"/>
              <a:t>process. </a:t>
            </a:r>
            <a:endParaRPr lang="en-US" dirty="0"/>
          </a:p>
          <a:p>
            <a:pPr marL="0" indent="0">
              <a:buNone/>
            </a:pP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D193C7-1C6A-439A-8DC7-E3C1EDB70340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70052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850106"/>
          </a:xfrm>
        </p:spPr>
        <p:txBody>
          <a:bodyPr/>
          <a:lstStyle/>
          <a:p>
            <a:r>
              <a:rPr lang="en-CA" dirty="0" smtClean="0"/>
              <a:t>CSA Offshore Process</a:t>
            </a:r>
            <a:endParaRPr lang="en-CA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idx="1"/>
          </p:nvPr>
        </p:nvSpPr>
        <p:spPr>
          <a:xfrm>
            <a:off x="683568" y="980728"/>
            <a:ext cx="4040188" cy="639762"/>
          </a:xfrm>
        </p:spPr>
        <p:txBody>
          <a:bodyPr/>
          <a:lstStyle/>
          <a:p>
            <a:pPr algn="ctr"/>
            <a:r>
              <a:rPr lang="en-CA" dirty="0" smtClean="0"/>
              <a:t>CSA Offshore	</a:t>
            </a:r>
            <a:endParaRPr lang="en-CA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644008" y="980728"/>
            <a:ext cx="4041775" cy="639762"/>
          </a:xfrm>
        </p:spPr>
        <p:txBody>
          <a:bodyPr/>
          <a:lstStyle/>
          <a:p>
            <a:pPr algn="ctr"/>
            <a:r>
              <a:rPr lang="en-CA" dirty="0" err="1" smtClean="0"/>
              <a:t>eManifest</a:t>
            </a:r>
            <a:endParaRPr lang="en-CA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DB1369-3725-4F59-AE91-71FED208F068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16" name="Rounded Rectangle 15"/>
          <p:cNvSpPr/>
          <p:nvPr/>
        </p:nvSpPr>
        <p:spPr bwMode="auto">
          <a:xfrm>
            <a:off x="903387" y="1628800"/>
            <a:ext cx="2952328" cy="504056"/>
          </a:xfrm>
          <a:prstGeom prst="roundRect">
            <a:avLst>
              <a:gd name="adj" fmla="val 9599"/>
            </a:avLst>
          </a:prstGeom>
          <a:ln>
            <a:headEnd type="none" w="med" len="med"/>
            <a:tailEnd type="none" w="med" len="med"/>
          </a:ln>
          <a:effectLst>
            <a:innerShdw blurRad="63500" dist="50800" dir="8100000">
              <a:prstClr val="black">
                <a:alpha val="50000"/>
              </a:prstClr>
            </a:innerShdw>
          </a:effectLst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ACI – Cargo, Crew</a:t>
            </a:r>
            <a:r>
              <a:rPr kumimoji="0" lang="en-CA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and Conveyance data provided by carrier.</a:t>
            </a:r>
            <a:endParaRPr kumimoji="0" lang="en-CA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Rounded Rectangle 16"/>
          <p:cNvSpPr/>
          <p:nvPr/>
        </p:nvSpPr>
        <p:spPr bwMode="auto">
          <a:xfrm>
            <a:off x="5220072" y="1628800"/>
            <a:ext cx="2952328" cy="504056"/>
          </a:xfrm>
          <a:prstGeom prst="roundRect">
            <a:avLst>
              <a:gd name="adj" fmla="val 7243"/>
            </a:avLst>
          </a:prstGeom>
          <a:ln>
            <a:headEnd type="none" w="med" len="med"/>
            <a:tailEnd type="none" w="med" len="med"/>
          </a:ln>
          <a:effectLst>
            <a:innerShdw blurRad="63500" dist="50800" dir="8100000">
              <a:prstClr val="black">
                <a:alpha val="50000"/>
              </a:prstClr>
            </a:innerShdw>
          </a:effectLst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ACI – Cargo, Crew</a:t>
            </a:r>
            <a:r>
              <a:rPr kumimoji="0" lang="en-CA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and Conveyance data provided by carrier.</a:t>
            </a:r>
            <a:endParaRPr kumimoji="0" lang="en-CA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Rounded Rectangle 17"/>
          <p:cNvSpPr/>
          <p:nvPr/>
        </p:nvSpPr>
        <p:spPr bwMode="auto">
          <a:xfrm>
            <a:off x="903387" y="2276872"/>
            <a:ext cx="2952328" cy="2304256"/>
          </a:xfrm>
          <a:prstGeom prst="roundRect">
            <a:avLst>
              <a:gd name="adj" fmla="val 3546"/>
            </a:avLst>
          </a:prstGeom>
          <a:ln>
            <a:headEnd type="none" w="med" len="med"/>
            <a:tailEnd type="none" w="med" len="med"/>
          </a:ln>
          <a:effectLst>
            <a:innerShdw blurRad="63500" dist="50800" dir="8100000">
              <a:prstClr val="black">
                <a:alpha val="50000"/>
              </a:prstClr>
            </a:innerShdw>
          </a:effectLst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CA" sz="1100" dirty="0" smtClean="0"/>
              <a:t>ATD provided by importer or third party.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Data</a:t>
            </a:r>
            <a:r>
              <a:rPr kumimoji="0" lang="en-CA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Elements provided: </a:t>
            </a:r>
          </a:p>
          <a:p>
            <a:pPr lvl="1">
              <a:buFont typeface="Arial" pitchFamily="34" charset="0"/>
              <a:buChar char="•"/>
            </a:pPr>
            <a:r>
              <a:rPr lang="en-CA" sz="1100" dirty="0"/>
              <a:t> </a:t>
            </a:r>
            <a:r>
              <a:rPr lang="en-CA" sz="1100" dirty="0" smtClean="0"/>
              <a:t>Manufacturer / Supplier</a:t>
            </a:r>
          </a:p>
          <a:p>
            <a:pPr lvl="1">
              <a:buFont typeface="Arial" pitchFamily="34" charset="0"/>
              <a:buChar char="•"/>
            </a:pPr>
            <a:r>
              <a:rPr kumimoji="0" lang="en-CA" sz="11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CA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Seller (Vendor)</a:t>
            </a:r>
          </a:p>
          <a:p>
            <a:pPr lvl="1">
              <a:buFont typeface="Arial" pitchFamily="34" charset="0"/>
              <a:buChar char="•"/>
            </a:pPr>
            <a:r>
              <a:rPr lang="en-CA" sz="1100" dirty="0"/>
              <a:t> </a:t>
            </a:r>
            <a:r>
              <a:rPr lang="en-CA" sz="1100" dirty="0" smtClean="0"/>
              <a:t>Exporter</a:t>
            </a:r>
          </a:p>
          <a:p>
            <a:pPr lvl="1">
              <a:buFont typeface="Arial" pitchFamily="34" charset="0"/>
              <a:buChar char="•"/>
            </a:pPr>
            <a:r>
              <a:rPr kumimoji="0" lang="en-CA" sz="11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CA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Importer Number</a:t>
            </a:r>
          </a:p>
          <a:p>
            <a:pPr lvl="1">
              <a:buFont typeface="Arial" pitchFamily="34" charset="0"/>
              <a:buChar char="•"/>
            </a:pPr>
            <a:r>
              <a:rPr lang="en-CA" sz="1100" dirty="0"/>
              <a:t> </a:t>
            </a:r>
            <a:r>
              <a:rPr lang="en-CA" sz="1100" dirty="0" smtClean="0"/>
              <a:t>Country of Origin</a:t>
            </a:r>
          </a:p>
          <a:p>
            <a:pPr lvl="1">
              <a:buFont typeface="Arial" pitchFamily="34" charset="0"/>
              <a:buChar char="•"/>
            </a:pPr>
            <a:r>
              <a:rPr kumimoji="0" lang="en-CA" sz="11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CA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Country of Export</a:t>
            </a:r>
          </a:p>
          <a:p>
            <a:pPr lvl="1">
              <a:buFont typeface="Arial" pitchFamily="34" charset="0"/>
              <a:buChar char="•"/>
            </a:pPr>
            <a:r>
              <a:rPr lang="en-CA" sz="1100" b="1" dirty="0"/>
              <a:t> </a:t>
            </a:r>
            <a:r>
              <a:rPr lang="en-CA" sz="1100" b="1" dirty="0" smtClean="0">
                <a:solidFill>
                  <a:srgbClr val="C00000"/>
                </a:solidFill>
              </a:rPr>
              <a:t>Text Description</a:t>
            </a:r>
          </a:p>
          <a:p>
            <a:pPr lvl="1">
              <a:buFont typeface="Arial" pitchFamily="34" charset="0"/>
              <a:buChar char="•"/>
            </a:pPr>
            <a:r>
              <a:rPr kumimoji="0" lang="en-CA" sz="11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CA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Buyer (Purchaser)</a:t>
            </a:r>
          </a:p>
          <a:p>
            <a:pPr lvl="1">
              <a:buFont typeface="Arial" pitchFamily="34" charset="0"/>
              <a:buChar char="•"/>
            </a:pPr>
            <a:r>
              <a:rPr lang="en-CA" sz="1100" baseline="0" dirty="0" smtClean="0"/>
              <a:t> Consignee</a:t>
            </a:r>
          </a:p>
          <a:p>
            <a:pPr lvl="1">
              <a:buFont typeface="Arial" pitchFamily="34" charset="0"/>
              <a:buChar char="•"/>
            </a:pPr>
            <a:r>
              <a:rPr kumimoji="0" lang="en-CA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Container</a:t>
            </a:r>
            <a:r>
              <a:rPr kumimoji="0" lang="en-CA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Number </a:t>
            </a:r>
            <a:endParaRPr kumimoji="0" lang="en-CA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Rounded Rectangle 19"/>
          <p:cNvSpPr/>
          <p:nvPr/>
        </p:nvSpPr>
        <p:spPr bwMode="auto">
          <a:xfrm>
            <a:off x="5220072" y="2276872"/>
            <a:ext cx="2952328" cy="2304256"/>
          </a:xfrm>
          <a:prstGeom prst="roundRect">
            <a:avLst>
              <a:gd name="adj" fmla="val 3546"/>
            </a:avLst>
          </a:prstGeom>
          <a:ln>
            <a:headEnd type="none" w="med" len="med"/>
            <a:tailEnd type="none" w="med" len="med"/>
          </a:ln>
          <a:effectLst>
            <a:innerShdw blurRad="63500" dist="50800" dir="8100000">
              <a:prstClr val="black">
                <a:alpha val="50000"/>
              </a:prstClr>
            </a:innerShdw>
          </a:effectLst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CA" sz="1100" dirty="0" smtClean="0"/>
              <a:t>ATD provided by importer or third party.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Data</a:t>
            </a:r>
            <a:r>
              <a:rPr kumimoji="0" lang="en-CA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Elements provided: </a:t>
            </a:r>
          </a:p>
          <a:p>
            <a:pPr lvl="1">
              <a:buFont typeface="Arial" pitchFamily="34" charset="0"/>
              <a:buChar char="•"/>
            </a:pPr>
            <a:r>
              <a:rPr lang="en-CA" sz="1100" dirty="0"/>
              <a:t> Manufacturer / Supplier</a:t>
            </a:r>
          </a:p>
          <a:p>
            <a:pPr lvl="1">
              <a:buFont typeface="Arial" pitchFamily="34" charset="0"/>
              <a:buChar char="•"/>
            </a:pPr>
            <a:r>
              <a:rPr kumimoji="0" lang="en-CA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Seller (Vendor)</a:t>
            </a:r>
          </a:p>
          <a:p>
            <a:pPr lvl="1">
              <a:buFont typeface="Arial" pitchFamily="34" charset="0"/>
              <a:buChar char="•"/>
            </a:pPr>
            <a:r>
              <a:rPr lang="en-CA" sz="1100" dirty="0"/>
              <a:t> </a:t>
            </a:r>
            <a:r>
              <a:rPr lang="en-CA" sz="1100" dirty="0" smtClean="0"/>
              <a:t>Exporter</a:t>
            </a:r>
          </a:p>
          <a:p>
            <a:pPr lvl="1">
              <a:buFont typeface="Arial" pitchFamily="34" charset="0"/>
              <a:buChar char="•"/>
            </a:pPr>
            <a:r>
              <a:rPr kumimoji="0" lang="en-CA" sz="11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CA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Importer Number</a:t>
            </a:r>
          </a:p>
          <a:p>
            <a:pPr lvl="1">
              <a:buFont typeface="Arial" pitchFamily="34" charset="0"/>
              <a:buChar char="•"/>
            </a:pPr>
            <a:r>
              <a:rPr lang="en-CA" sz="1100" dirty="0"/>
              <a:t> </a:t>
            </a:r>
            <a:r>
              <a:rPr lang="en-CA" sz="1100" dirty="0" smtClean="0"/>
              <a:t>Country of Origin</a:t>
            </a:r>
          </a:p>
          <a:p>
            <a:pPr lvl="1">
              <a:buFont typeface="Arial" pitchFamily="34" charset="0"/>
              <a:buChar char="•"/>
            </a:pPr>
            <a:r>
              <a:rPr kumimoji="0" lang="en-CA" sz="11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CA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Country of Export</a:t>
            </a:r>
          </a:p>
          <a:p>
            <a:pPr lvl="1">
              <a:buFont typeface="Arial" pitchFamily="34" charset="0"/>
              <a:buChar char="•"/>
            </a:pPr>
            <a:r>
              <a:rPr lang="en-CA" sz="1100" dirty="0" smtClean="0">
                <a:solidFill>
                  <a:srgbClr val="FF0000"/>
                </a:solidFill>
              </a:rPr>
              <a:t> </a:t>
            </a:r>
            <a:r>
              <a:rPr lang="en-CA" sz="1100" b="1" dirty="0" smtClean="0">
                <a:solidFill>
                  <a:srgbClr val="C00000"/>
                </a:solidFill>
              </a:rPr>
              <a:t>Commodity Code (HS) </a:t>
            </a:r>
          </a:p>
          <a:p>
            <a:pPr lvl="1">
              <a:buFont typeface="Arial" pitchFamily="34" charset="0"/>
              <a:buChar char="•"/>
            </a:pPr>
            <a:r>
              <a:rPr kumimoji="0" lang="en-CA" sz="11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CA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Buyer (Purchaser)</a:t>
            </a:r>
          </a:p>
          <a:p>
            <a:pPr lvl="1">
              <a:buFont typeface="Arial" pitchFamily="34" charset="0"/>
              <a:buChar char="•"/>
            </a:pPr>
            <a:r>
              <a:rPr lang="en-CA" sz="1100" baseline="0" dirty="0" smtClean="0"/>
              <a:t> Consignee</a:t>
            </a:r>
          </a:p>
          <a:p>
            <a:pPr lvl="1">
              <a:buFont typeface="Arial" pitchFamily="34" charset="0"/>
              <a:buChar char="•"/>
            </a:pPr>
            <a:r>
              <a:rPr kumimoji="0" lang="en-CA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Container</a:t>
            </a:r>
            <a:r>
              <a:rPr kumimoji="0" lang="en-CA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Number </a:t>
            </a:r>
            <a:endParaRPr kumimoji="0" lang="en-CA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Rounded Rectangle 21"/>
          <p:cNvSpPr/>
          <p:nvPr/>
        </p:nvSpPr>
        <p:spPr bwMode="auto">
          <a:xfrm>
            <a:off x="903387" y="4725144"/>
            <a:ext cx="2952328" cy="288032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innerShdw blurRad="63500" dist="50800" dir="8100000">
              <a:prstClr val="black">
                <a:alpha val="50000"/>
              </a:prstClr>
            </a:innerShdw>
          </a:effectLst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Data is</a:t>
            </a:r>
            <a:r>
              <a:rPr kumimoji="0" lang="en-CA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CA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assessed by risk engine. </a:t>
            </a:r>
          </a:p>
        </p:txBody>
      </p:sp>
      <p:sp>
        <p:nvSpPr>
          <p:cNvPr id="23" name="Rounded Rectangle 22"/>
          <p:cNvSpPr/>
          <p:nvPr/>
        </p:nvSpPr>
        <p:spPr bwMode="auto">
          <a:xfrm>
            <a:off x="5220072" y="4725144"/>
            <a:ext cx="2952328" cy="288032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innerShdw blurRad="63500" dist="50800" dir="8100000">
              <a:prstClr val="black">
                <a:alpha val="50000"/>
              </a:prstClr>
            </a:innerShdw>
          </a:effectLst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Data is</a:t>
            </a:r>
            <a:r>
              <a:rPr kumimoji="0" lang="en-CA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CA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assessed by risk engine. </a:t>
            </a:r>
          </a:p>
        </p:txBody>
      </p:sp>
      <p:sp>
        <p:nvSpPr>
          <p:cNvPr id="24" name="Rounded Rectangle 23"/>
          <p:cNvSpPr/>
          <p:nvPr/>
        </p:nvSpPr>
        <p:spPr bwMode="auto">
          <a:xfrm>
            <a:off x="903387" y="5157192"/>
            <a:ext cx="2952328" cy="576064"/>
          </a:xfrm>
          <a:prstGeom prst="roundRect">
            <a:avLst>
              <a:gd name="adj" fmla="val 10483"/>
            </a:avLst>
          </a:prstGeom>
          <a:ln>
            <a:headEnd type="none" w="med" len="med"/>
            <a:tailEnd type="none" w="med" len="med"/>
          </a:ln>
          <a:effectLst>
            <a:innerShdw blurRad="63500" dist="50800" dir="8100000">
              <a:prstClr val="black">
                <a:alpha val="50000"/>
              </a:prstClr>
            </a:innerShdw>
          </a:effectLst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Decision made by </a:t>
            </a:r>
            <a:r>
              <a:rPr kumimoji="0" lang="en-CA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targeter</a:t>
            </a:r>
            <a:r>
              <a:rPr kumimoji="0" lang="en-CA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CA" sz="11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to authorize for delivery</a:t>
            </a:r>
            <a:r>
              <a:rPr kumimoji="0" lang="en-CA" sz="11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 </a:t>
            </a:r>
            <a:r>
              <a:rPr kumimoji="0" lang="en-CA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or refer for health, safety and admissibility. </a:t>
            </a:r>
            <a:endParaRPr kumimoji="0" lang="en-CA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Rounded Rectangle 24"/>
          <p:cNvSpPr/>
          <p:nvPr/>
        </p:nvSpPr>
        <p:spPr bwMode="auto">
          <a:xfrm>
            <a:off x="5220072" y="5157192"/>
            <a:ext cx="2952328" cy="504056"/>
          </a:xfrm>
          <a:prstGeom prst="roundRect">
            <a:avLst>
              <a:gd name="adj" fmla="val 7243"/>
            </a:avLst>
          </a:prstGeom>
          <a:ln>
            <a:headEnd type="none" w="med" len="med"/>
            <a:tailEnd type="none" w="med" len="med"/>
          </a:ln>
          <a:effectLst>
            <a:innerShdw blurRad="63500" dist="50800" dir="8100000">
              <a:prstClr val="black">
                <a:alpha val="50000"/>
              </a:prstClr>
            </a:innerShdw>
          </a:effectLst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Decision made by </a:t>
            </a:r>
            <a:r>
              <a:rPr kumimoji="0" lang="en-CA" sz="11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targeter</a:t>
            </a:r>
            <a:r>
              <a:rPr kumimoji="0" lang="en-CA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en-CA" sz="11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to</a:t>
            </a:r>
            <a:r>
              <a:rPr kumimoji="0" lang="en-CA" sz="11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 release </a:t>
            </a:r>
            <a:r>
              <a:rPr kumimoji="0" lang="en-CA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or refer for health, safety and admissibility.</a:t>
            </a:r>
            <a:endParaRPr kumimoji="0" lang="en-CA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6" name="Rounded Rectangle 25"/>
          <p:cNvSpPr/>
          <p:nvPr/>
        </p:nvSpPr>
        <p:spPr bwMode="auto">
          <a:xfrm>
            <a:off x="903387" y="5877272"/>
            <a:ext cx="2952328" cy="288032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innerShdw blurRad="63500" dist="50800" dir="8100000">
              <a:prstClr val="black">
                <a:alpha val="50000"/>
              </a:prstClr>
            </a:innerShdw>
          </a:effectLst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Release package </a:t>
            </a:r>
            <a:r>
              <a:rPr kumimoji="0" lang="en-CA" sz="11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not</a:t>
            </a:r>
            <a:r>
              <a:rPr kumimoji="0" lang="en-CA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required.</a:t>
            </a:r>
          </a:p>
        </p:txBody>
      </p:sp>
      <p:sp>
        <p:nvSpPr>
          <p:cNvPr id="27" name="Rounded Rectangle 26"/>
          <p:cNvSpPr/>
          <p:nvPr/>
        </p:nvSpPr>
        <p:spPr bwMode="auto">
          <a:xfrm>
            <a:off x="5223867" y="5805264"/>
            <a:ext cx="2952328" cy="288032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innerShdw blurRad="63500" dist="50800" dir="8100000">
              <a:prstClr val="black">
                <a:alpha val="50000"/>
              </a:prstClr>
            </a:innerShdw>
          </a:effectLst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Release package required.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2800" b="1" dirty="0">
                <a:solidFill>
                  <a:srgbClr val="000066"/>
                </a:solidFill>
              </a:rPr>
              <a:t>CSA Offshore Operational Flow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576" y="1124744"/>
            <a:ext cx="7648327" cy="46897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989044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Benefits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z="2000" dirty="0" smtClean="0"/>
              <a:t>Provides </a:t>
            </a:r>
            <a:r>
              <a:rPr lang="en-CA" sz="2000" dirty="0"/>
              <a:t>for a streamlined clearance model for all of a trusted importer’s shipments. </a:t>
            </a:r>
            <a:endParaRPr lang="en-CA" sz="2000" dirty="0" smtClean="0"/>
          </a:p>
          <a:p>
            <a:endParaRPr lang="en-CA" sz="2000" dirty="0"/>
          </a:p>
          <a:p>
            <a:r>
              <a:rPr lang="en-CA" sz="2000" dirty="0" smtClean="0"/>
              <a:t>Provides a cost-saving benefit for trusted </a:t>
            </a:r>
            <a:r>
              <a:rPr lang="en-CA" sz="2000" dirty="0"/>
              <a:t>traders through the elimination of the requirement for a release package and the requirement to </a:t>
            </a:r>
            <a:r>
              <a:rPr lang="en-CA" sz="2000" dirty="0" smtClean="0"/>
              <a:t>provide </a:t>
            </a:r>
            <a:r>
              <a:rPr lang="en-CA" sz="2000" dirty="0"/>
              <a:t>HS Classification in advance.</a:t>
            </a:r>
          </a:p>
          <a:p>
            <a:pPr marL="0" indent="0">
              <a:buNone/>
            </a:pPr>
            <a:endParaRPr lang="en-CA" sz="1200" dirty="0" smtClean="0"/>
          </a:p>
          <a:p>
            <a:r>
              <a:rPr lang="en-CA" sz="2000" dirty="0" smtClean="0"/>
              <a:t>Better alignment of CBSA resources by focusing examination, risking and targeting efforts on goods of unknown and high risk.</a:t>
            </a:r>
          </a:p>
          <a:p>
            <a:endParaRPr lang="en-CA" sz="2000" dirty="0"/>
          </a:p>
          <a:p>
            <a:r>
              <a:rPr lang="en-CA" sz="2000" dirty="0" smtClean="0"/>
              <a:t>Provide </a:t>
            </a:r>
            <a:r>
              <a:rPr lang="en-CA" sz="2000" dirty="0"/>
              <a:t>CSA importers with flexibility on how they provide ATD– they can choose to use a third party service provider.</a:t>
            </a:r>
          </a:p>
          <a:p>
            <a:pPr marL="0" indent="0">
              <a:buNone/>
            </a:pPr>
            <a:endParaRPr lang="en-CA" sz="2000" dirty="0"/>
          </a:p>
          <a:p>
            <a:pPr marL="0" indent="0">
              <a:buNone/>
            </a:pPr>
            <a:endParaRPr lang="en-CA" sz="1200" dirty="0" smtClean="0"/>
          </a:p>
          <a:p>
            <a:pPr lvl="1">
              <a:buNone/>
            </a:pPr>
            <a:endParaRPr lang="en-CA" dirty="0" smtClean="0"/>
          </a:p>
          <a:p>
            <a:pPr lvl="1"/>
            <a:endParaRPr lang="en-CA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7CFCDBB-BE5B-4E96-8DD2-3B451B7C00CA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Next Steps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Tx/>
              <a:buChar char="•"/>
            </a:pPr>
            <a:r>
              <a:rPr lang="en-CA" dirty="0" smtClean="0"/>
              <a:t>A </a:t>
            </a:r>
            <a:r>
              <a:rPr lang="en-CA" dirty="0"/>
              <a:t>final </a:t>
            </a:r>
            <a:r>
              <a:rPr lang="en-CA" dirty="0" smtClean="0"/>
              <a:t>policy decision will be made on </a:t>
            </a:r>
            <a:r>
              <a:rPr lang="en-CA" dirty="0"/>
              <a:t>whether to proceed with the CSA offshore model so that implementation can be made in tandem with </a:t>
            </a:r>
            <a:r>
              <a:rPr lang="en-CA" dirty="0" err="1"/>
              <a:t>eManifest</a:t>
            </a:r>
            <a:r>
              <a:rPr lang="en-CA" dirty="0"/>
              <a:t> ATD requirements. </a:t>
            </a:r>
          </a:p>
          <a:p>
            <a:endParaRPr lang="en-CA" sz="2000" dirty="0" smtClean="0"/>
          </a:p>
          <a:p>
            <a:r>
              <a:rPr lang="en-CA" sz="2000" dirty="0" smtClean="0"/>
              <a:t>Regulatory changes will be required.</a:t>
            </a:r>
            <a:endParaRPr lang="en-CA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D193C7-1C6A-439A-8DC7-E3C1EDB70340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6799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19398</TotalTime>
  <Words>598</Words>
  <Application>Microsoft Office PowerPoint</Application>
  <PresentationFormat>On-screen Show (4:3)</PresentationFormat>
  <Paragraphs>90</Paragraphs>
  <Slides>8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Default Design</vt:lpstr>
      <vt:lpstr>Office Theme</vt:lpstr>
      <vt:lpstr>Customs Self Assessment Offshore Policy Proposal       </vt:lpstr>
      <vt:lpstr>Introduction</vt:lpstr>
      <vt:lpstr>Background – Expanding to Offshore</vt:lpstr>
      <vt:lpstr>CSA Offshore 2013 Proposal</vt:lpstr>
      <vt:lpstr>CSA Offshore Process</vt:lpstr>
      <vt:lpstr>CSA Offshore Operational Flow</vt:lpstr>
      <vt:lpstr>Benefits</vt:lpstr>
      <vt:lpstr>Next Steps</vt:lpstr>
    </vt:vector>
  </TitlesOfParts>
  <Company>Government of Canada / Gouvernement du Canada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jxb706</dc:creator>
  <cp:lastModifiedBy> Michelle</cp:lastModifiedBy>
  <cp:revision>223</cp:revision>
  <cp:lastPrinted>2013-05-31T12:43:58Z</cp:lastPrinted>
  <dcterms:created xsi:type="dcterms:W3CDTF">2010-04-08T19:11:20Z</dcterms:created>
  <dcterms:modified xsi:type="dcterms:W3CDTF">2013-10-28T14:16:49Z</dcterms:modified>
</cp:coreProperties>
</file>